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67" r:id="rId8"/>
    <p:sldId id="265" r:id="rId9"/>
    <p:sldId id="272" r:id="rId10"/>
    <p:sldId id="273" r:id="rId11"/>
    <p:sldId id="286" r:id="rId12"/>
    <p:sldId id="274" r:id="rId13"/>
    <p:sldId id="285" r:id="rId14"/>
    <p:sldId id="275" r:id="rId15"/>
    <p:sldId id="287" r:id="rId16"/>
    <p:sldId id="278" r:id="rId17"/>
    <p:sldId id="268" r:id="rId18"/>
    <p:sldId id="269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0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 spd="med">
    <p:comb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057400" y="3551238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latin typeface="Garamond" pitchFamily="18" charset="0"/>
              </a:rPr>
              <a:t>Круги </a:t>
            </a:r>
            <a:r>
              <a:rPr lang="ru-RU" sz="3000" dirty="0" err="1" smtClean="0">
                <a:latin typeface="Garamond" pitchFamily="18" charset="0"/>
              </a:rPr>
              <a:t>Луллия</a:t>
            </a:r>
            <a:endParaRPr lang="ru-RU" sz="3000" dirty="0" smtClean="0">
              <a:latin typeface="Garamond" pitchFamily="18" charset="0"/>
            </a:endParaRPr>
          </a:p>
          <a:p>
            <a:pPr algn="ctr"/>
            <a:r>
              <a:rPr lang="ru-RU" sz="3000" dirty="0" smtClean="0">
                <a:latin typeface="Garamond" pitchFamily="18" charset="0"/>
              </a:rPr>
              <a:t>Составила: Зубарева Л.К.</a:t>
            </a:r>
            <a:endParaRPr lang="ru-RU" sz="1200" dirty="0">
              <a:latin typeface="Garamond" pitchFamily="18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685925"/>
            <a:ext cx="6400800" cy="838200"/>
          </a:xfrm>
        </p:spPr>
        <p:txBody>
          <a:bodyPr/>
          <a:lstStyle/>
          <a:p>
            <a:r>
              <a:rPr lang="ru-RU" dirty="0" smtClean="0"/>
              <a:t>Технологии ТРИЗ</a:t>
            </a:r>
          </a:p>
          <a:p>
            <a:r>
              <a:rPr lang="ru-RU" dirty="0" smtClean="0"/>
              <a:t>в детском саду</a:t>
            </a:r>
          </a:p>
        </p:txBody>
      </p:sp>
    </p:spTree>
  </p:cSld>
  <p:clrMapOvr>
    <a:masterClrMapping/>
  </p:clrMapOvr>
  <p:transition spd="med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917912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+mn-lt"/>
              </a:rPr>
              <a:t>При проведении игры дети должны быть свободны в своих высказываниях, а взрослые — приветствовать самые неожиданные предложения детей.</a:t>
            </a:r>
            <a:endParaRPr lang="ru-RU" sz="2400" dirty="0" smtClean="0">
              <a:latin typeface="+mn-lt"/>
            </a:endParaRPr>
          </a:p>
          <a:p>
            <a:r>
              <a:rPr lang="ru-RU" sz="2400" b="1" i="1" dirty="0" smtClean="0">
                <a:latin typeface="+mn-lt"/>
              </a:rPr>
              <a:t>Результаты этих игр Вы сможете заметить сразу. В ответах детей Вы увидите постепенный переход от односложных предложений к развернутым текстам, в которых ребенок сам произносит имена признаков, самостоятельно создает воображаемые ситуации, с удовольствием формулирует и решает проблемы. В этом заключается главный результат использования кругов </a:t>
            </a:r>
            <a:r>
              <a:rPr lang="ru-RU" sz="2400" b="1" i="1" dirty="0" err="1" smtClean="0">
                <a:latin typeface="+mn-lt"/>
              </a:rPr>
              <a:t>Луллия</a:t>
            </a:r>
            <a:r>
              <a:rPr lang="ru-RU" sz="2400" b="1" i="1" dirty="0" smtClean="0">
                <a:latin typeface="+mn-lt"/>
              </a:rPr>
              <a:t>.</a:t>
            </a:r>
            <a:endParaRPr lang="ru-RU" sz="2400" dirty="0" smtClean="0">
              <a:latin typeface="+mn-lt"/>
            </a:endParaRPr>
          </a:p>
          <a:p>
            <a:r>
              <a:rPr lang="ru-RU" sz="2400" b="1" i="1" dirty="0" smtClean="0">
                <a:latin typeface="+mn-lt"/>
              </a:rPr>
              <a:t>Стремитесь заинтересовать ребенка так, чтобы он сам захотел раскладывать картинки и выдвигать необычные идеи.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IMG_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7308304" cy="5481228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Я предлагаю четыре типа игр на основе одного набора кругов:</a:t>
            </a:r>
          </a:p>
          <a:p>
            <a:r>
              <a:rPr lang="ru-RU" sz="2000" b="1" dirty="0" smtClean="0">
                <a:latin typeface="+mn-lt"/>
              </a:rPr>
              <a:t>1-й тип: «Найди реальное сочетание»</a:t>
            </a:r>
          </a:p>
          <a:p>
            <a:r>
              <a:rPr lang="ru-RU" sz="2000" dirty="0" smtClean="0">
                <a:latin typeface="+mn-lt"/>
              </a:rPr>
              <a:t>Под стрелкой объединяют картинки, формирующие реальную картину мира. Составляют предложения, объединяющие в себе эти объекты. Делают выводы.</a:t>
            </a:r>
          </a:p>
          <a:p>
            <a:r>
              <a:rPr lang="ru-RU" sz="2000" b="1" dirty="0" smtClean="0">
                <a:latin typeface="+mn-lt"/>
              </a:rPr>
              <a:t>2-й тип: «Объясни необычное сочетание».</a:t>
            </a:r>
          </a:p>
          <a:p>
            <a:r>
              <a:rPr lang="ru-RU" sz="2000" dirty="0" smtClean="0">
                <a:latin typeface="+mn-lt"/>
              </a:rPr>
              <a:t>При раскручивании кругов рассматривают случайное соединение объектов и как можно достовернее объясняют необычность их взаимодействия.</a:t>
            </a:r>
          </a:p>
          <a:p>
            <a:r>
              <a:rPr lang="ru-RU" sz="2000" b="1" dirty="0" smtClean="0">
                <a:latin typeface="+mn-lt"/>
              </a:rPr>
              <a:t>3-й тип: «Придумай фантастическую историю или сказку».</a:t>
            </a:r>
          </a:p>
          <a:p>
            <a:r>
              <a:rPr lang="ru-RU" sz="2000" dirty="0" smtClean="0">
                <a:latin typeface="+mn-lt"/>
              </a:rPr>
              <a:t>Объединение случайных объектов служит основой для фантазирования. Предлагается сочинить фантастический рассказ или сказку.</a:t>
            </a:r>
          </a:p>
          <a:p>
            <a:r>
              <a:rPr lang="ru-RU" sz="2000" b="1" dirty="0" smtClean="0">
                <a:latin typeface="+mn-lt"/>
              </a:rPr>
              <a:t>4-й тип: «Реши проблему».</a:t>
            </a:r>
          </a:p>
          <a:p>
            <a:r>
              <a:rPr lang="ru-RU" sz="2000" dirty="0" smtClean="0">
                <a:latin typeface="+mn-lt"/>
              </a:rPr>
              <a:t>В фантастических сказках с героями происходят разные истории. Необходимо учить ребенка формулировать проблемы, выдвигать идеи по их решению.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User\Desktop\IMG_20190125_09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657" y="2276872"/>
            <a:ext cx="3087343" cy="4336482"/>
          </a:xfrm>
          <a:prstGeom prst="rect">
            <a:avLst/>
          </a:prstGeom>
          <a:noFill/>
        </p:spPr>
      </p:pic>
      <p:pic>
        <p:nvPicPr>
          <p:cNvPr id="1027" name="Picture 3" descr="C:\Users\User\Desktop\IMG_20190125_095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3289866" cy="2824314"/>
          </a:xfrm>
          <a:prstGeom prst="rect">
            <a:avLst/>
          </a:prstGeom>
          <a:noFill/>
        </p:spPr>
      </p:pic>
      <p:pic>
        <p:nvPicPr>
          <p:cNvPr id="1028" name="Picture 4" descr="C:\Users\User\Desktop\IMG_20190125_095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48680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n-lt"/>
              </a:rPr>
              <a:t>Если дети организуют игру самостоятельно, с удовольствием рассказывают об этом Вам или своим родителям, друзьям, то Вы можете с уверенностью сказать, что у них активно формируется гибкость мышления, развивается воображение, а главное, они чувствуют проблемы и пытаются их решить.</a:t>
            </a:r>
          </a:p>
        </p:txBody>
      </p:sp>
    </p:spTree>
  </p:cSld>
  <p:clrMapOvr>
    <a:masterClrMapping/>
  </p:clrMapOvr>
  <p:transition spd="med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IMG_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87" y="620688"/>
            <a:ext cx="7392821" cy="5544616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68407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+mn-lt"/>
              </a:rPr>
              <a:t>Пособие «Круги </a:t>
            </a:r>
            <a:r>
              <a:rPr lang="ru-RU" sz="2200" b="1" dirty="0" err="1" smtClean="0">
                <a:latin typeface="+mn-lt"/>
              </a:rPr>
              <a:t>Луллия</a:t>
            </a:r>
            <a:r>
              <a:rPr lang="ru-RU" sz="2200" b="1" dirty="0" smtClean="0">
                <a:latin typeface="+mn-lt"/>
              </a:rPr>
              <a:t>» я начала использовать в работе с детьми с начала учебного года и хочу продолжить развивать это направление и дальше, потому что работа в данном направлении дает мне творческую энергию, радость и творческое удовлетворение от общения с детьми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pPr algn="just"/>
            <a:r>
              <a:rPr lang="ru-RU" sz="2400" b="1" dirty="0" smtClean="0">
                <a:latin typeface="+mn-lt"/>
              </a:rPr>
              <a:t>Дети же быстрее воспринимают новый материал, быстрее развивается речь, мышление и творческое воображение.  </a:t>
            </a:r>
            <a:endParaRPr lang="ru-RU" sz="2200" b="1" dirty="0" smtClean="0">
              <a:latin typeface="+mn-lt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 descr="IMG_0087.JPG"/>
          <p:cNvPicPr>
            <a:picLocks noChangeAspect="1"/>
          </p:cNvPicPr>
          <p:nvPr/>
        </p:nvPicPr>
        <p:blipFill rotWithShape="1">
          <a:blip r:embed="rId3" cstate="print"/>
          <a:srcRect t="41226" r="11105" b="-1288"/>
          <a:stretch/>
        </p:blipFill>
        <p:spPr>
          <a:xfrm>
            <a:off x="735256" y="1484784"/>
            <a:ext cx="7673487" cy="388843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Наша задача дать детям инструмент </a:t>
            </a:r>
          </a:p>
          <a:p>
            <a:pPr algn="ctr"/>
            <a:r>
              <a:rPr lang="ru-RU" sz="2400" b="1" dirty="0" smtClean="0">
                <a:latin typeface="+mn-lt"/>
              </a:rPr>
              <a:t>для познания окружающей действительности</a:t>
            </a:r>
          </a:p>
          <a:p>
            <a:pPr algn="ctr"/>
            <a:r>
              <a:rPr lang="ru-RU" sz="2400" b="1" dirty="0" smtClean="0">
                <a:latin typeface="+mn-lt"/>
              </a:rPr>
              <a:t>и тогда весь мир будет в их руках!</a:t>
            </a:r>
          </a:p>
        </p:txBody>
      </p:sp>
      <p:pic>
        <p:nvPicPr>
          <p:cNvPr id="1026" name="Picture 2" descr="D:\Lenova\Pictures\Для презентации\Фестиваль\146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7150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71550" y="1196975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43608" y="1268760"/>
            <a:ext cx="72009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Garamond" pitchFamily="18" charset="0"/>
              </a:rPr>
              <a:t>Дошкольное детство </a:t>
            </a:r>
            <a:r>
              <a:rPr lang="ru-RU" sz="2400" b="1" dirty="0">
                <a:latin typeface="Georgia"/>
              </a:rPr>
              <a:t>–</a:t>
            </a:r>
            <a:r>
              <a:rPr lang="ru-RU" sz="2400" b="1" dirty="0">
                <a:latin typeface="Garamond" pitchFamily="18" charset="0"/>
              </a:rPr>
              <a:t> небольшой отрезок в жизни человека. Но за это время ребенок приобретает значительно больше, чем за всю последующую жизнь.</a:t>
            </a:r>
          </a:p>
          <a:p>
            <a:pPr algn="just">
              <a:spcBef>
                <a:spcPct val="50000"/>
              </a:spcBef>
            </a:pPr>
            <a:r>
              <a:rPr lang="ru-RU" sz="2400" b="1" i="1" dirty="0" smtClean="0">
                <a:latin typeface="Garamond" pitchFamily="18" charset="0"/>
              </a:rPr>
              <a:t>Великие педагоги прошлого доказали, что обучение и воспитание во сто крат эффективнее, если затрагивает сокровенные уголки сердца ребенка и тесно связано с игрой и творчеством. Решая свои проблемы, малыш учится жить, а не только получает знания. Когда он творит, то растет в самом высоком смысле этого слова.</a:t>
            </a:r>
          </a:p>
        </p:txBody>
      </p:sp>
    </p:spTree>
  </p:cSld>
  <p:clrMapOvr>
    <a:masterClrMapping/>
  </p:clrMapOvr>
  <p:transition spd="med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99592" y="1052736"/>
            <a:ext cx="73448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Garamond" pitchFamily="18" charset="0"/>
              </a:rPr>
              <a:t>Познавательная активность детей в дошкольном возрасте очень высокая: каждый ответ педагога на детский вопрос рождает новые вопросы. </a:t>
            </a:r>
            <a:r>
              <a:rPr lang="ru-RU" sz="2200" b="1" dirty="0" smtClean="0">
                <a:latin typeface="Garamond" pitchFamily="18" charset="0"/>
              </a:rPr>
              <a:t>И самое главное – не прервать эту цепочку вопросов и ответов, </a:t>
            </a:r>
            <a:endParaRPr lang="ru-RU" sz="2200" dirty="0"/>
          </a:p>
        </p:txBody>
      </p:sp>
      <p:pic>
        <p:nvPicPr>
          <p:cNvPr id="5" name="Рисунок 4" descr="81532593_Deti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326" t="4336" r="35825" b="28014"/>
          <a:stretch>
            <a:fillRect/>
          </a:stretch>
        </p:blipFill>
        <p:spPr>
          <a:xfrm>
            <a:off x="5508104" y="2636912"/>
            <a:ext cx="2736304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Garamond" pitchFamily="18" charset="0"/>
              </a:rPr>
              <a:t>а </a:t>
            </a:r>
            <a:r>
              <a:rPr lang="ru-RU" sz="2200" b="1" dirty="0">
                <a:latin typeface="Garamond" pitchFamily="18" charset="0"/>
              </a:rPr>
              <a:t>создать для ребенка такие условия, чтобы ему стало интересно самому найти ответы на свои вопросы, развить его пытливость  и дать ему такие средства и методы познания окружающей действительности, которые в будущем помогут ему в приобретении знаний.</a:t>
            </a:r>
          </a:p>
        </p:txBody>
      </p:sp>
    </p:spTree>
  </p:cSld>
  <p:clrMapOvr>
    <a:masterClrMapping/>
  </p:clrMapOvr>
  <p:transition spd="med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6768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b="1" dirty="0" smtClean="0">
                <a:latin typeface="Garamond" pitchFamily="18" charset="0"/>
              </a:rPr>
              <a:t>Школа </a:t>
            </a:r>
            <a:r>
              <a:rPr lang="ru-RU" sz="2200" b="1" dirty="0">
                <a:latin typeface="Garamond" pitchFamily="18" charset="0"/>
              </a:rPr>
              <a:t>в наше время предъявляет к малышу, оказавшемуся на ее пороге, массу серьезных требований</a:t>
            </a:r>
            <a:r>
              <a:rPr lang="ru-RU" sz="2200" b="1" dirty="0" smtClean="0">
                <a:latin typeface="Garamond" pitchFamily="18" charset="0"/>
              </a:rPr>
              <a:t>. Ребенку </a:t>
            </a:r>
            <a:r>
              <a:rPr lang="ru-RU" sz="2200" b="1" dirty="0">
                <a:latin typeface="Garamond" pitchFamily="18" charset="0"/>
              </a:rPr>
              <a:t>необходимо уметь наблюдать, слушать, запоминать, добиваться решения поставленной учителем задачи. И еще надо последовательно овладевать системой понятий, а для этого требуется развитие отвлеченного, логического мышления. К тому же наибольшие трудности в начальной школе испытывают не те дети, которые имеют к концу дошкольного возраста недостаточный объем знаний и навыков, а те, которые проявляют интеллектуальную пассивность, у которых отсутствует желание и привычка думать, решать задачи. А это закладывается с раннего детства.</a:t>
            </a:r>
          </a:p>
        </p:txBody>
      </p:sp>
    </p:spTree>
  </p:cSld>
  <p:clrMapOvr>
    <a:masterClrMapping/>
  </p:clrMapOvr>
  <p:transition spd="med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69127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+mn-lt"/>
              </a:rPr>
              <a:t>Есть много методик, помогающих развить мыслительные и творческие способности ребенка. Я решила познакомить Вас с одной из них. Вернее, с одним из пособий, созданных на основе ОТСМ-ТРИЗ технологии – 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КРУГАМИ ЛУЛЛИЯ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ru-RU" sz="2000" b="1" dirty="0" smtClean="0">
                <a:latin typeface="+mn-lt"/>
              </a:rPr>
              <a:t>Для справки: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Garamond"/>
              </a:rPr>
              <a:t>ОТСМ-ТРИЗ </a:t>
            </a:r>
            <a:r>
              <a:rPr lang="ru-RU" sz="2000" b="1" dirty="0">
                <a:solidFill>
                  <a:srgbClr val="000000"/>
                </a:solidFill>
                <a:latin typeface="Garamond"/>
              </a:rPr>
              <a:t>- </a:t>
            </a:r>
            <a:r>
              <a:rPr lang="ru-RU" sz="2000" b="1" i="1" dirty="0">
                <a:solidFill>
                  <a:srgbClr val="000000"/>
                </a:solidFill>
                <a:latin typeface="Garamond"/>
              </a:rPr>
              <a:t>общая теория сильного мышления - теория решения изобретательских </a:t>
            </a:r>
            <a:r>
              <a:rPr lang="ru-RU" sz="2000" b="1" i="1" dirty="0" smtClean="0">
                <a:solidFill>
                  <a:srgbClr val="000000"/>
                </a:solidFill>
                <a:latin typeface="Garamond"/>
              </a:rPr>
              <a:t>задач</a:t>
            </a:r>
          </a:p>
          <a:p>
            <a:pPr algn="just"/>
            <a:endParaRPr lang="ru-RU" sz="2000" b="1" i="1" dirty="0">
              <a:solidFill>
                <a:srgbClr val="000000"/>
              </a:solidFill>
              <a:latin typeface="Garamond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Garamond"/>
              </a:rPr>
              <a:t>Луллий</a:t>
            </a:r>
            <a:r>
              <a:rPr lang="ru-RU" sz="2000" b="1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Garamond"/>
              </a:rPr>
              <a:t>Раймонд </a:t>
            </a:r>
            <a:r>
              <a:rPr lang="ru-RU" sz="2000" b="1" i="1" dirty="0">
                <a:solidFill>
                  <a:srgbClr val="000000"/>
                </a:solidFill>
                <a:latin typeface="Garamond"/>
              </a:rPr>
              <a:t> — </a:t>
            </a:r>
            <a:r>
              <a:rPr lang="ru-RU" sz="2000" b="1" i="1" dirty="0" smtClean="0">
                <a:solidFill>
                  <a:srgbClr val="000000"/>
                </a:solidFill>
                <a:latin typeface="Garamond"/>
              </a:rPr>
              <a:t>философ </a:t>
            </a:r>
            <a:r>
              <a:rPr lang="ru-RU" sz="2000" b="1" i="1" dirty="0">
                <a:solidFill>
                  <a:srgbClr val="000000"/>
                </a:solidFill>
                <a:latin typeface="Garamond"/>
              </a:rPr>
              <a:t>XIII века. Создал логическую </a:t>
            </a:r>
            <a:r>
              <a:rPr lang="ru-RU" sz="2000" b="1" i="1" dirty="0" smtClean="0">
                <a:solidFill>
                  <a:srgbClr val="000000"/>
                </a:solidFill>
                <a:latin typeface="Garamond"/>
              </a:rPr>
              <a:t>машину.</a:t>
            </a:r>
            <a:r>
              <a:rPr lang="ru-RU" sz="2000" b="1" i="1" dirty="0">
                <a:solidFill>
                  <a:srgbClr val="000000"/>
                </a:solidFill>
                <a:latin typeface="Garamond"/>
              </a:rPr>
              <a:t>  Позже этот принцип стали использовать в педагогике.</a:t>
            </a:r>
            <a:endParaRPr lang="ru-RU" sz="2000" b="1" i="1" dirty="0">
              <a:latin typeface="+mn-lt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332656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200" b="1" dirty="0">
                <a:solidFill>
                  <a:srgbClr val="000000"/>
                </a:solidFill>
                <a:latin typeface="Garamond"/>
              </a:rPr>
              <a:t>Простота конструкции позволяет применять ее даже в детском саду. А эффект огромен — познание языка и мира в их взаимосвязи. </a:t>
            </a:r>
            <a:endParaRPr lang="ru-RU" dirty="0"/>
          </a:p>
        </p:txBody>
      </p:sp>
      <p:pic>
        <p:nvPicPr>
          <p:cNvPr id="1027" name="Picture 3" descr="C:\Users\User\Desktop\DSCN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713339" cy="2785319"/>
          </a:xfrm>
          <a:prstGeom prst="rect">
            <a:avLst/>
          </a:prstGeom>
          <a:noFill/>
        </p:spPr>
      </p:pic>
      <p:pic>
        <p:nvPicPr>
          <p:cNvPr id="1028" name="Picture 4" descr="C:\Users\User\Desktop\DSCN3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28800"/>
            <a:ext cx="2951904" cy="22141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69127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+mn-lt"/>
              </a:rPr>
              <a:t>Ознакомившись более подробно и детально с пособием «Круги </a:t>
            </a:r>
            <a:r>
              <a:rPr lang="ru-RU" sz="2400" b="1" dirty="0" err="1">
                <a:latin typeface="+mn-lt"/>
              </a:rPr>
              <a:t>Луллия</a:t>
            </a:r>
            <a:r>
              <a:rPr lang="ru-RU" sz="2400" b="1" dirty="0">
                <a:latin typeface="+mn-lt"/>
              </a:rPr>
              <a:t>», я поняла, какой неизрасходованный потенциал есть у него. И использовать его можно практически с детьми всех возрастов, во всех видах детской деятельности не только на занятиях и в процессе совместной деятельности взрослого и ребенка, но и в самостоятельной деятельности детей.</a:t>
            </a:r>
          </a:p>
          <a:p>
            <a:pPr algn="just"/>
            <a:r>
              <a:rPr lang="ru-RU" sz="2400" b="1" dirty="0">
                <a:latin typeface="+mn-lt"/>
              </a:rPr>
              <a:t>И я решила сделать эти круги и попробовать поработать с ними. Вот что у меня из этого получилось.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3448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Я работаю с детьми младшего и среднего дошкольного возраста и это пособие помогает мне решать следующие 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формировать понятие «признак», знакомить с именами признаков;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способствовать нахождению причинно-следственных связей между объектами;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осуществлять системный подход в ознакомлении детей с окружающим миром;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способствовать развитию интереса к поисковой и исследовательской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воспитывать экологическую культуру;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развивать творчество, воображение в разнообразной продуктивной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развитие связной речи;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и многое другое.</a:t>
            </a:r>
          </a:p>
        </p:txBody>
      </p:sp>
    </p:spTree>
  </p:cSld>
  <p:clrMapOvr>
    <a:masterClrMapping/>
  </p:clrMapOvr>
  <p:transition spd="med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+mn-lt"/>
              </a:rPr>
              <a:t>Подходы к подбору изображений могут быть разными и зависят от поставленных задач. Например, на одном кольце — разнообразные состояния дерева, на другом — времена года. Другой вариант: на одном кольце — животные (домашние, дикие, рыбы, птицы), на другом — их детёныши , чем питаются и т.д.</a:t>
            </a:r>
          </a:p>
          <a:p>
            <a:pPr algn="just"/>
            <a:endParaRPr lang="ru-RU" sz="2000" b="1" dirty="0">
              <a:latin typeface="+mn-lt"/>
            </a:endParaRPr>
          </a:p>
          <a:p>
            <a:pPr algn="just"/>
            <a:r>
              <a:rPr lang="ru-RU" sz="2000" b="1" i="1" dirty="0" smtClean="0">
                <a:latin typeface="+mn-lt"/>
              </a:rPr>
              <a:t>Подготовка к игре:</a:t>
            </a:r>
          </a:p>
          <a:p>
            <a:pPr algn="just"/>
            <a:r>
              <a:rPr lang="ru-RU" sz="2000" b="1" dirty="0" smtClean="0">
                <a:latin typeface="+mn-lt"/>
              </a:rPr>
              <a:t>1. Установить пособие на столе.</a:t>
            </a:r>
          </a:p>
          <a:p>
            <a:pPr algn="just"/>
            <a:r>
              <a:rPr lang="ru-RU" sz="2000" b="1" dirty="0" smtClean="0">
                <a:latin typeface="+mn-lt"/>
              </a:rPr>
              <a:t>2. Снять стрелку.</a:t>
            </a:r>
          </a:p>
          <a:p>
            <a:pPr algn="just"/>
            <a:r>
              <a:rPr lang="ru-RU" sz="2000" b="1" dirty="0" smtClean="0">
                <a:latin typeface="+mn-lt"/>
              </a:rPr>
              <a:t>3. На пластинки сверху уложить выбранные бумажные диски с картинками.</a:t>
            </a:r>
          </a:p>
          <a:p>
            <a:pPr algn="just"/>
            <a:r>
              <a:rPr lang="ru-RU" sz="2000" b="1" dirty="0" smtClean="0">
                <a:latin typeface="+mn-lt"/>
              </a:rPr>
              <a:t>4. Закрыть стрелкой.</a:t>
            </a:r>
          </a:p>
          <a:p>
            <a:pPr algn="just"/>
            <a:r>
              <a:rPr lang="ru-RU" sz="2000" b="1" dirty="0" smtClean="0">
                <a:latin typeface="+mn-lt"/>
              </a:rPr>
              <a:t>5. Раскручивать за края пластинок.</a:t>
            </a:r>
          </a:p>
        </p:txBody>
      </p:sp>
    </p:spTree>
  </p:cSld>
  <p:clrMapOvr>
    <a:masterClrMapping/>
  </p:clrMapOvr>
  <p:transition spd="med">
    <p:comb dir="vert"/>
  </p:transition>
</p:sld>
</file>

<file path=ppt/theme/theme1.xml><?xml version="1.0" encoding="utf-8"?>
<a:theme xmlns:a="http://schemas.openxmlformats.org/drawingml/2006/main" name="Тема детская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детская1</Template>
  <TotalTime>1080</TotalTime>
  <Words>900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детская1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 детского сада</dc:title>
  <dc:creator>Lenova</dc:creator>
  <cp:lastModifiedBy>Пользователь Windows</cp:lastModifiedBy>
  <cp:revision>37</cp:revision>
  <dcterms:created xsi:type="dcterms:W3CDTF">2011-10-06T11:42:41Z</dcterms:created>
  <dcterms:modified xsi:type="dcterms:W3CDTF">2019-01-25T05:41:49Z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