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5" r:id="rId5"/>
    <p:sldId id="262" r:id="rId6"/>
    <p:sldId id="263" r:id="rId7"/>
    <p:sldId id="261" r:id="rId8"/>
    <p:sldId id="268" r:id="rId9"/>
    <p:sldId id="270" r:id="rId10"/>
    <p:sldId id="271" r:id="rId11"/>
    <p:sldId id="273" r:id="rId12"/>
    <p:sldId id="272" r:id="rId13"/>
    <p:sldId id="264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7B0EF-3448-45D2-96B1-C0CE20C5956C}" type="datetimeFigureOut">
              <a:rPr lang="en-US"/>
              <a:pPr>
                <a:defRPr/>
              </a:pPr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F1C19-7FB8-4103-ACF5-D99F8DF22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A2A6-8B04-4A5B-918B-844374619A73}" type="datetimeFigureOut">
              <a:rPr lang="en-US"/>
              <a:pPr>
                <a:defRPr/>
              </a:pPr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DEE59-6394-4560-8FE0-4708C1AAF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37DE0-C58F-4195-A2BA-199DC8F95C85}" type="datetimeFigureOut">
              <a:rPr lang="en-US"/>
              <a:pPr>
                <a:defRPr/>
              </a:pPr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03D7C-C7B6-46AE-87C1-8BE635070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05F65-18E5-4C36-A95D-1F9B96783E02}" type="datetimeFigureOut">
              <a:rPr lang="en-US"/>
              <a:pPr>
                <a:defRPr/>
              </a:pPr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5D282-17F6-4F14-83CE-59F3C0542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AF1D-E92C-42DE-85D6-2EDBF11F1BA9}" type="datetimeFigureOut">
              <a:rPr lang="en-US"/>
              <a:pPr>
                <a:defRPr/>
              </a:pPr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40125-89D8-4EC8-BC6C-EACB60D42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51980-7F5B-4BA4-BD91-AD671667BA5E}" type="datetimeFigureOut">
              <a:rPr lang="en-US"/>
              <a:pPr>
                <a:defRPr/>
              </a:pPr>
              <a:t>9/26/2017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78E57-0C9B-49BA-BBAB-AD44F9930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11902-3C5C-4F48-BD71-F53AAC76084B}" type="datetimeFigureOut">
              <a:rPr lang="en-US"/>
              <a:pPr>
                <a:defRPr/>
              </a:pPr>
              <a:t>9/26/2017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1380-C946-4485-9F95-3DF8B35CD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47FE4-4ECB-4007-9FAB-4478F2357CDE}" type="datetimeFigureOut">
              <a:rPr lang="en-US"/>
              <a:pPr>
                <a:defRPr/>
              </a:pPr>
              <a:t>9/26/2017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D7C6A-09B3-4614-979A-1D24DA58F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E227E-823B-48CF-80B3-BF687AA473D2}" type="datetimeFigureOut">
              <a:rPr lang="en-US"/>
              <a:pPr>
                <a:defRPr/>
              </a:pPr>
              <a:t>9/26/2017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12122-E12C-4F55-B40D-F12D2DD5C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329A-2D80-4F72-9882-B0C1229FADDB}" type="datetimeFigureOut">
              <a:rPr lang="en-US"/>
              <a:pPr>
                <a:defRPr/>
              </a:pPr>
              <a:t>9/26/2017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71E9C-B2A0-49CA-B34E-36045C973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3BA34-13B0-4651-8DFC-F0F3A839AFBF}" type="datetimeFigureOut">
              <a:rPr lang="en-US"/>
              <a:pPr>
                <a:defRPr/>
              </a:pPr>
              <a:t>9/26/2017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19A94-59C1-4084-85DC-F31F51484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175498-20D6-4F48-AB50-D1ED3815188C}" type="datetimeFigureOut">
              <a:rPr lang="en-US"/>
              <a:pPr>
                <a:defRPr/>
              </a:pPr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F11CD0-3565-46A2-A173-B76535A7B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Муниципальное бюджетное дошкольное образовательное учреждение </a:t>
            </a:r>
            <a:r>
              <a:rPr lang="ru-RU" sz="1600" dirty="0" err="1" smtClean="0"/>
              <a:t>Невьянского</a:t>
            </a:r>
            <a:r>
              <a:rPr lang="ru-RU" sz="1600" dirty="0" smtClean="0"/>
              <a:t> городского округа Детский сад № 44 «Солнышко» с корпусом № 2 «Калинка</a:t>
            </a:r>
            <a:r>
              <a:rPr lang="ru-RU" sz="1600" b="1" dirty="0" smtClean="0"/>
              <a:t>»</a:t>
            </a:r>
            <a:endParaRPr lang="ru-RU" sz="1600" dirty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1148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Проект в детском саду на тему «Воздух и вода необходимы нам всегда». </a:t>
            </a:r>
            <a:r>
              <a:rPr lang="ru-RU" dirty="0" smtClean="0">
                <a:solidFill>
                  <a:schemeClr val="tx2"/>
                </a:solidFill>
              </a:rPr>
              <a:t>Старший дошкольный возраст.</a:t>
            </a:r>
          </a:p>
          <a:p>
            <a:pPr algn="r">
              <a:buNone/>
            </a:pPr>
            <a:r>
              <a:rPr lang="ru-RU" sz="1600" dirty="0" smtClean="0"/>
              <a:t>Подготовила воспитатель: </a:t>
            </a:r>
            <a:r>
              <a:rPr lang="ru-RU" sz="1600" dirty="0" err="1" smtClean="0"/>
              <a:t>Заморина</a:t>
            </a:r>
            <a:r>
              <a:rPr lang="ru-RU" sz="1600" dirty="0" smtClean="0"/>
              <a:t> А.А.</a:t>
            </a:r>
            <a:endParaRPr lang="ru-RU" sz="1600" dirty="0"/>
          </a:p>
        </p:txBody>
      </p:sp>
      <p:pic>
        <p:nvPicPr>
          <p:cNvPr id="4" name="Picture 2" descr="D:\Аня. д.с. 44\фото. эксперимент\P7070020.JPG"/>
          <p:cNvPicPr>
            <a:picLocks noChangeAspect="1" noChangeArrowheads="1"/>
          </p:cNvPicPr>
          <p:nvPr/>
        </p:nvPicPr>
        <p:blipFill>
          <a:blip r:embed="rId2" cstate="print"/>
          <a:srcRect l="6343" t="42284" b="9610"/>
          <a:stretch>
            <a:fillRect/>
          </a:stretch>
        </p:blipFill>
        <p:spPr bwMode="auto">
          <a:xfrm>
            <a:off x="2057400" y="3352800"/>
            <a:ext cx="4945467" cy="19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nager\Pictures\77983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2503934" cy="205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90800" y="76201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Художественно-эстетическая деятельность</a:t>
            </a:r>
          </a:p>
        </p:txBody>
      </p:sp>
      <p:pic>
        <p:nvPicPr>
          <p:cNvPr id="2051" name="Picture 3" descr="F:\фото. эксперимент\P7110052.JPG"/>
          <p:cNvPicPr>
            <a:picLocks noChangeAspect="1" noChangeArrowheads="1"/>
          </p:cNvPicPr>
          <p:nvPr/>
        </p:nvPicPr>
        <p:blipFill>
          <a:blip r:embed="rId3" cstate="print"/>
          <a:srcRect l="3171" t="21526" r="4901" b="8841"/>
          <a:stretch>
            <a:fillRect/>
          </a:stretch>
        </p:blipFill>
        <p:spPr bwMode="auto">
          <a:xfrm>
            <a:off x="152400" y="1905000"/>
            <a:ext cx="2763699" cy="1828800"/>
          </a:xfrm>
          <a:prstGeom prst="rect">
            <a:avLst/>
          </a:prstGeom>
          <a:noFill/>
        </p:spPr>
      </p:pic>
      <p:pic>
        <p:nvPicPr>
          <p:cNvPr id="2052" name="Picture 4" descr="F:\фото. эксперимент\P7210127.JPG"/>
          <p:cNvPicPr>
            <a:picLocks noChangeAspect="1" noChangeArrowheads="1"/>
          </p:cNvPicPr>
          <p:nvPr/>
        </p:nvPicPr>
        <p:blipFill>
          <a:blip r:embed="rId4" cstate="print"/>
          <a:srcRect t="1922"/>
          <a:stretch>
            <a:fillRect/>
          </a:stretch>
        </p:blipFill>
        <p:spPr bwMode="auto">
          <a:xfrm>
            <a:off x="2971800" y="1295400"/>
            <a:ext cx="2936619" cy="2160000"/>
          </a:xfrm>
          <a:prstGeom prst="rect">
            <a:avLst/>
          </a:prstGeom>
          <a:noFill/>
        </p:spPr>
      </p:pic>
      <p:pic>
        <p:nvPicPr>
          <p:cNvPr id="2053" name="Picture 5" descr="F:\фото. эксперимент\P8040187.JPG"/>
          <p:cNvPicPr>
            <a:picLocks noChangeAspect="1" noChangeArrowheads="1"/>
          </p:cNvPicPr>
          <p:nvPr/>
        </p:nvPicPr>
        <p:blipFill>
          <a:blip r:embed="rId5" cstate="print"/>
          <a:srcRect l="3748" r="13262" b="7688"/>
          <a:stretch>
            <a:fillRect/>
          </a:stretch>
        </p:blipFill>
        <p:spPr bwMode="auto">
          <a:xfrm>
            <a:off x="5943600" y="304800"/>
            <a:ext cx="2589536" cy="2160117"/>
          </a:xfrm>
          <a:prstGeom prst="rect">
            <a:avLst/>
          </a:prstGeom>
          <a:noFill/>
        </p:spPr>
      </p:pic>
      <p:pic>
        <p:nvPicPr>
          <p:cNvPr id="2054" name="Picture 6" descr="F:\фото. эксперимент\P8110034.JPG"/>
          <p:cNvPicPr>
            <a:picLocks noChangeAspect="1" noChangeArrowheads="1"/>
          </p:cNvPicPr>
          <p:nvPr/>
        </p:nvPicPr>
        <p:blipFill>
          <a:blip r:embed="rId6" cstate="print"/>
          <a:srcRect l="14415" t="17298" b="6919"/>
          <a:stretch>
            <a:fillRect/>
          </a:stretch>
        </p:blipFill>
        <p:spPr bwMode="auto">
          <a:xfrm>
            <a:off x="5943600" y="2819400"/>
            <a:ext cx="3090157" cy="2052000"/>
          </a:xfrm>
          <a:prstGeom prst="rect">
            <a:avLst/>
          </a:prstGeom>
          <a:noFill/>
        </p:spPr>
      </p:pic>
      <p:pic>
        <p:nvPicPr>
          <p:cNvPr id="2055" name="Picture 7" descr="F:\печать\P8230074.JPG"/>
          <p:cNvPicPr>
            <a:picLocks noChangeAspect="1" noChangeArrowheads="1"/>
          </p:cNvPicPr>
          <p:nvPr/>
        </p:nvPicPr>
        <p:blipFill>
          <a:blip r:embed="rId7" cstate="print"/>
          <a:srcRect l="3748" t="5382" r="3748" b="5382"/>
          <a:stretch>
            <a:fillRect/>
          </a:stretch>
        </p:blipFill>
        <p:spPr bwMode="auto">
          <a:xfrm>
            <a:off x="2971800" y="3657600"/>
            <a:ext cx="2836403" cy="2052000"/>
          </a:xfrm>
          <a:prstGeom prst="rect">
            <a:avLst/>
          </a:prstGeom>
          <a:noFill/>
        </p:spPr>
      </p:pic>
      <p:pic>
        <p:nvPicPr>
          <p:cNvPr id="2056" name="Picture 8" descr="F:\фото. эксперимент\P7110039.JPG"/>
          <p:cNvPicPr>
            <a:picLocks noChangeAspect="1" noChangeArrowheads="1"/>
          </p:cNvPicPr>
          <p:nvPr/>
        </p:nvPicPr>
        <p:blipFill>
          <a:blip r:embed="rId8" cstate="print"/>
          <a:srcRect t="3075"/>
          <a:stretch>
            <a:fillRect/>
          </a:stretch>
        </p:blipFill>
        <p:spPr bwMode="auto">
          <a:xfrm>
            <a:off x="152400" y="3810000"/>
            <a:ext cx="2773540" cy="201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nager\Pictures\teatralizovannaja-dejatelnost-detej-768x6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425392" cy="17526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28601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Театрализованные игры.</a:t>
            </a:r>
          </a:p>
        </p:txBody>
      </p:sp>
      <p:pic>
        <p:nvPicPr>
          <p:cNvPr id="2050" name="Picture 2" descr="D:\Аня. д.с. 44\фото. эксперимент\P7310162.JPG"/>
          <p:cNvPicPr>
            <a:picLocks noChangeAspect="1" noChangeArrowheads="1"/>
          </p:cNvPicPr>
          <p:nvPr/>
        </p:nvPicPr>
        <p:blipFill>
          <a:blip r:embed="rId3" cstate="print"/>
          <a:srcRect l="14415" t="10379"/>
          <a:stretch>
            <a:fillRect/>
          </a:stretch>
        </p:blipFill>
        <p:spPr bwMode="auto">
          <a:xfrm>
            <a:off x="2819400" y="685800"/>
            <a:ext cx="2810653" cy="1908000"/>
          </a:xfrm>
          <a:prstGeom prst="rect">
            <a:avLst/>
          </a:prstGeom>
          <a:noFill/>
        </p:spPr>
      </p:pic>
      <p:pic>
        <p:nvPicPr>
          <p:cNvPr id="2051" name="Picture 3" descr="D:\Аня. д.с. 44\фото. эксперимент\P7310165.JPG"/>
          <p:cNvPicPr>
            <a:picLocks noChangeAspect="1" noChangeArrowheads="1"/>
          </p:cNvPicPr>
          <p:nvPr/>
        </p:nvPicPr>
        <p:blipFill>
          <a:blip r:embed="rId4" cstate="print"/>
          <a:srcRect t="30367" r="2595"/>
          <a:stretch>
            <a:fillRect/>
          </a:stretch>
        </p:blipFill>
        <p:spPr bwMode="auto">
          <a:xfrm>
            <a:off x="6019800" y="685800"/>
            <a:ext cx="3021729" cy="17526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62600" y="251460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Театрализация «Зайкина избушка»</a:t>
            </a:r>
            <a:endParaRPr lang="ru-RU" sz="160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Аня. д.с. 44\фото. эксперимент\P8280079.JPG"/>
          <p:cNvPicPr>
            <a:picLocks noChangeAspect="1" noChangeArrowheads="1"/>
          </p:cNvPicPr>
          <p:nvPr/>
        </p:nvPicPr>
        <p:blipFill>
          <a:blip r:embed="rId5" cstate="print"/>
          <a:srcRect l="7784" t="10379" r="6343"/>
          <a:stretch>
            <a:fillRect/>
          </a:stretch>
        </p:blipFill>
        <p:spPr bwMode="auto">
          <a:xfrm>
            <a:off x="152400" y="2667000"/>
            <a:ext cx="2805726" cy="2196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2401" y="4876800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Театрализация «Зайкина избушка»</a:t>
            </a:r>
            <a:endParaRPr lang="ru-RU" sz="160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D:\Аня. д.с. 44\фото. эксперимент\P8280086.JPG"/>
          <p:cNvPicPr>
            <a:picLocks noChangeAspect="1" noChangeArrowheads="1"/>
          </p:cNvPicPr>
          <p:nvPr/>
        </p:nvPicPr>
        <p:blipFill>
          <a:blip r:embed="rId6" cstate="print"/>
          <a:srcRect t="28061" r="6054"/>
          <a:stretch>
            <a:fillRect/>
          </a:stretch>
        </p:blipFill>
        <p:spPr bwMode="auto">
          <a:xfrm>
            <a:off x="3276600" y="2971800"/>
            <a:ext cx="2743200" cy="1728000"/>
          </a:xfrm>
          <a:prstGeom prst="rect">
            <a:avLst/>
          </a:prstGeom>
          <a:noFill/>
        </p:spPr>
      </p:pic>
      <p:pic>
        <p:nvPicPr>
          <p:cNvPr id="2054" name="Picture 6" descr="D:\Аня. д.с. 44\фото. эксперимент\P9070095.JPG"/>
          <p:cNvPicPr>
            <a:picLocks noChangeAspect="1" noChangeArrowheads="1"/>
          </p:cNvPicPr>
          <p:nvPr/>
        </p:nvPicPr>
        <p:blipFill>
          <a:blip r:embed="rId7" cstate="print"/>
          <a:srcRect l="8937"/>
          <a:stretch>
            <a:fillRect/>
          </a:stretch>
        </p:blipFill>
        <p:spPr bwMode="auto">
          <a:xfrm>
            <a:off x="6172200" y="3124200"/>
            <a:ext cx="2622810" cy="2160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05199" y="4721662"/>
            <a:ext cx="2590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Музыкальная игра «Пузырь» и танец «Шарики воздушные»</a:t>
            </a:r>
            <a:endParaRPr lang="ru-RU" sz="160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nager\Pictures\00(2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3203743" cy="180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63280" y="228600"/>
            <a:ext cx="3466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</a:p>
        </p:txBody>
      </p:sp>
      <p:pic>
        <p:nvPicPr>
          <p:cNvPr id="2" name="Picture 2" descr="F:\IMG_20170709_200207.jpg"/>
          <p:cNvPicPr>
            <a:picLocks noChangeAspect="1" noChangeArrowheads="1"/>
          </p:cNvPicPr>
          <p:nvPr/>
        </p:nvPicPr>
        <p:blipFill>
          <a:blip r:embed="rId3" cstate="print"/>
          <a:srcRect l="17240" t="13901" r="12947"/>
          <a:stretch>
            <a:fillRect/>
          </a:stretch>
        </p:blipFill>
        <p:spPr bwMode="auto">
          <a:xfrm>
            <a:off x="533400" y="2057400"/>
            <a:ext cx="2257371" cy="208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" y="4114800"/>
            <a:ext cx="2667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«Солёная и пресная вода»</a:t>
            </a:r>
            <a:endParaRPr lang="ru-RU" sz="14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IMG-20170726-WA0000.jpg"/>
          <p:cNvPicPr>
            <a:picLocks noChangeAspect="1" noChangeArrowheads="1"/>
          </p:cNvPicPr>
          <p:nvPr/>
        </p:nvPicPr>
        <p:blipFill>
          <a:blip r:embed="rId4" cstate="print"/>
          <a:srcRect l="26529" t="2589" r="8722"/>
          <a:stretch>
            <a:fillRect/>
          </a:stretch>
        </p:blipFill>
        <p:spPr bwMode="auto">
          <a:xfrm>
            <a:off x="3429000" y="762000"/>
            <a:ext cx="2471339" cy="208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45899" y="2895600"/>
            <a:ext cx="2545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«Повелитель тучи»</a:t>
            </a:r>
            <a:endParaRPr lang="ru-RU" sz="14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:\опыт со льдом появление облака\DSCN13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281400" y="1795800"/>
            <a:ext cx="2783999" cy="208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77000" y="4267200"/>
            <a:ext cx="2514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«Появление облако»</a:t>
            </a:r>
            <a:endParaRPr lang="ru-RU" sz="14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D:\Аня. д.с. 44\фото. эксперимент\P7260142.JPG"/>
          <p:cNvPicPr>
            <a:picLocks noChangeAspect="1" noChangeArrowheads="1"/>
          </p:cNvPicPr>
          <p:nvPr/>
        </p:nvPicPr>
        <p:blipFill>
          <a:blip r:embed="rId6" cstate="print"/>
          <a:srcRect t="16913"/>
          <a:stretch>
            <a:fillRect/>
          </a:stretch>
        </p:blipFill>
        <p:spPr bwMode="auto">
          <a:xfrm>
            <a:off x="3048000" y="3429000"/>
            <a:ext cx="3350980" cy="208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деятельности у детей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повысилась познавательная активность детей при работе с природными объектами и явлениями.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научились высказывать свои предположения о причинах наблюдаемых явлений, выбирать способ решения познавательной задачи.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заметно повысилась способность сравнивать, делать выводы, высказывать свои суждения, анализировать, правильно задавать вопросы, доказывать свою точку зрения. 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самостоятельно могут проводить элементарные опыты и эксперименты.</a:t>
            </a:r>
          </a:p>
          <a:p>
            <a:pPr eaLnBrk="1" hangingPunct="1">
              <a:buFont typeface="Arial" charset="0"/>
              <a:buNone/>
            </a:pPr>
            <a:endParaRPr lang="ru-RU" sz="23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Аня. д.с. 44\фото. эксперимент\P7260140.JPG"/>
          <p:cNvPicPr>
            <a:picLocks noChangeAspect="1" noChangeArrowheads="1"/>
          </p:cNvPicPr>
          <p:nvPr/>
        </p:nvPicPr>
        <p:blipFill>
          <a:blip r:embed="rId2" cstate="print"/>
          <a:srcRect t="23833" r="14415"/>
          <a:stretch>
            <a:fillRect/>
          </a:stretch>
        </p:blipFill>
        <p:spPr bwMode="auto">
          <a:xfrm>
            <a:off x="1981200" y="2971800"/>
            <a:ext cx="4644162" cy="25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 rtlCol="0">
            <a:normAutofit/>
          </a:bodyPr>
          <a:lstStyle/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«….дети любят искать, сами находить. 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этом их сила»     </a:t>
            </a:r>
            <a:r>
              <a:rPr lang="ru-RU" sz="23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А.Энштейн</a:t>
            </a:r>
            <a:r>
              <a:rPr lang="ru-RU" sz="23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Цель:</a:t>
            </a:r>
            <a:r>
              <a:rPr lang="ru-RU" sz="2400" dirty="0" smtClean="0"/>
              <a:t> </a:t>
            </a:r>
            <a:r>
              <a:rPr lang="ru-RU" sz="2000" dirty="0" smtClean="0">
                <a:solidFill>
                  <a:srgbClr val="002060"/>
                </a:solidFill>
              </a:rPr>
              <a:t>Формирование у детей осознанного, бережного отношения к воде и воздуху, воспитание экологического сознания. Сформировать у детей знания о значении воды и воздуха как важных природных ресурсах.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2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работы: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направлен на закрепление и углубление знаний детей о том, что вода и воздух необходимы для всего живого. Детям необходимо прививать навыки экологически грамотного отношения в быту, научить бережно и экономно относиться к воде. Обратить внимание на то, что даже такие привычные объекты, как вода и воздух, таят в себе много неизвестного.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876800"/>
          </a:xfrm>
        </p:spPr>
        <p:txBody>
          <a:bodyPr rtlCol="0">
            <a:normAutofit/>
          </a:bodyPr>
          <a:lstStyle/>
          <a:p>
            <a:pPr eaLnBrk="1" hangingPunct="1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результаты: </a:t>
            </a:r>
          </a:p>
          <a:p>
            <a:pPr eaLnBrk="1" hangingPunct="1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• </a:t>
            </a:r>
            <a:r>
              <a:rPr lang="ru-RU" sz="1800" dirty="0" smtClean="0">
                <a:solidFill>
                  <a:schemeClr val="tx2"/>
                </a:solidFill>
              </a:rPr>
              <a:t>Воспитание у детей бережного отношения к объектам окружающего мира, умения видеть красоту окружающего мира.</a:t>
            </a:r>
          </a:p>
          <a:p>
            <a:pPr eaLnBrk="1" hangingPunct="1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• </a:t>
            </a:r>
            <a:r>
              <a:rPr lang="ru-RU" sz="1800" dirty="0" smtClean="0">
                <a:solidFill>
                  <a:schemeClr val="tx2"/>
                </a:solidFill>
              </a:rPr>
              <a:t>Сформировать </a:t>
            </a:r>
            <a:r>
              <a:rPr lang="ru-RU" sz="1800" dirty="0" smtClean="0">
                <a:solidFill>
                  <a:schemeClr val="tx2"/>
                </a:solidFill>
              </a:rPr>
              <a:t>представлений о некоторых природных объектах, явлениях, закономерностях; привитие навыков экологически грамотного поведения в природе и в быту.</a:t>
            </a:r>
          </a:p>
          <a:p>
            <a:pPr eaLnBrk="1" hangingPunct="1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• Обогащение словаря, развитие наблюдательности, любознательности, интереса к познавательной деятельности.</a:t>
            </a:r>
          </a:p>
          <a:p>
            <a:pPr eaLnBrk="1" hangingPunct="1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• Ребенок </a:t>
            </a:r>
            <a:r>
              <a:rPr lang="ru-RU" sz="1800" dirty="0" smtClean="0">
                <a:solidFill>
                  <a:schemeClr val="tx2"/>
                </a:solidFill>
              </a:rPr>
              <a:t>сможет </a:t>
            </a:r>
            <a:r>
              <a:rPr lang="ru-RU" sz="1800" dirty="0" smtClean="0">
                <a:solidFill>
                  <a:schemeClr val="tx2"/>
                </a:solidFill>
              </a:rPr>
              <a:t>ставить проблему, находить пути решения, планировать, самостоятельно работать с информацией, быть ответственным партнером, уважать мнение собеседника.</a:t>
            </a:r>
          </a:p>
          <a:p>
            <a:pPr eaLnBrk="1" hangingPunct="1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• </a:t>
            </a:r>
            <a:r>
              <a:rPr lang="ru-RU" sz="1800" dirty="0" smtClean="0">
                <a:solidFill>
                  <a:schemeClr val="tx2"/>
                </a:solidFill>
              </a:rPr>
              <a:t>Будут сформированы </a:t>
            </a:r>
            <a:r>
              <a:rPr lang="ru-RU" sz="1800" dirty="0" smtClean="0">
                <a:solidFill>
                  <a:schemeClr val="tx2"/>
                </a:solidFill>
              </a:rPr>
              <a:t>у детей опытно – </a:t>
            </a:r>
            <a:r>
              <a:rPr lang="ru-RU" sz="1800" dirty="0" smtClean="0">
                <a:solidFill>
                  <a:schemeClr val="tx2"/>
                </a:solidFill>
              </a:rPr>
              <a:t>исследовательские навыки.</a:t>
            </a:r>
            <a:endParaRPr lang="ru-RU" sz="1800" dirty="0" smtClean="0">
              <a:solidFill>
                <a:schemeClr val="tx2"/>
              </a:solidFill>
            </a:endParaRPr>
          </a:p>
          <a:p>
            <a:pPr eaLnBrk="1" hangingPunct="1">
              <a:buNone/>
            </a:pPr>
            <a:endParaRPr lang="ru-RU" sz="1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8600" y="4419600"/>
            <a:ext cx="2438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</a:t>
            </a:r>
            <a:endParaRPr lang="ru-RU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«Окрашивание воды»</a:t>
            </a:r>
            <a:endParaRPr lang="ru-RU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71800" y="2438400"/>
            <a:ext cx="3124200" cy="304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«Можно ли склеить бумагу водой»</a:t>
            </a:r>
            <a:endParaRPr lang="ru-RU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24600" y="5105400"/>
            <a:ext cx="2590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 </a:t>
            </a:r>
            <a:r>
              <a:rPr lang="ru-RU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«Играем с красками»</a:t>
            </a:r>
            <a:endParaRPr lang="ru-RU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19400" y="5105400"/>
            <a:ext cx="3124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Опыты </a:t>
            </a:r>
            <a:r>
              <a:rPr lang="ru-RU" sz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«Вода нужна всем»</a:t>
            </a:r>
            <a:endParaRPr lang="ru-RU" sz="12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nager\Pictures\0002-002-Opyty-s-vodo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2256000" cy="1692000"/>
          </a:xfrm>
          <a:prstGeom prst="rect">
            <a:avLst/>
          </a:prstGeom>
          <a:noFill/>
        </p:spPr>
      </p:pic>
      <p:pic>
        <p:nvPicPr>
          <p:cNvPr id="2051" name="Picture 3" descr="D:\Аня. д.с. 44\фото. эксперимент\P7060009.JPG"/>
          <p:cNvPicPr>
            <a:picLocks noChangeAspect="1" noChangeArrowheads="1"/>
          </p:cNvPicPr>
          <p:nvPr/>
        </p:nvPicPr>
        <p:blipFill>
          <a:blip r:embed="rId3" cstate="print"/>
          <a:srcRect l="18451" r="8072"/>
          <a:stretch>
            <a:fillRect/>
          </a:stretch>
        </p:blipFill>
        <p:spPr bwMode="auto">
          <a:xfrm>
            <a:off x="381000" y="2133600"/>
            <a:ext cx="2286000" cy="2268000"/>
          </a:xfrm>
          <a:prstGeom prst="rect">
            <a:avLst/>
          </a:prstGeom>
          <a:noFill/>
        </p:spPr>
      </p:pic>
      <p:pic>
        <p:nvPicPr>
          <p:cNvPr id="2052" name="Picture 4" descr="D:\Аня. д.с. 44\фото. эксперимент\P7130059.JPG"/>
          <p:cNvPicPr>
            <a:picLocks noChangeAspect="1" noChangeArrowheads="1"/>
          </p:cNvPicPr>
          <p:nvPr/>
        </p:nvPicPr>
        <p:blipFill>
          <a:blip r:embed="rId4" cstate="print"/>
          <a:srcRect l="19893"/>
          <a:stretch>
            <a:fillRect/>
          </a:stretch>
        </p:blipFill>
        <p:spPr bwMode="auto">
          <a:xfrm>
            <a:off x="2514600" y="152400"/>
            <a:ext cx="1807373" cy="1692000"/>
          </a:xfrm>
          <a:prstGeom prst="rect">
            <a:avLst/>
          </a:prstGeom>
          <a:noFill/>
        </p:spPr>
      </p:pic>
      <p:pic>
        <p:nvPicPr>
          <p:cNvPr id="2053" name="Picture 5" descr="D:\Аня. д.с. 44\фото. эксперимент\P7130060.JPG"/>
          <p:cNvPicPr>
            <a:picLocks noChangeAspect="1" noChangeArrowheads="1"/>
          </p:cNvPicPr>
          <p:nvPr/>
        </p:nvPicPr>
        <p:blipFill>
          <a:blip r:embed="rId5" cstate="print"/>
          <a:srcRect r="11532"/>
          <a:stretch>
            <a:fillRect/>
          </a:stretch>
        </p:blipFill>
        <p:spPr bwMode="auto">
          <a:xfrm>
            <a:off x="4343400" y="762000"/>
            <a:ext cx="1826146" cy="1548000"/>
          </a:xfrm>
          <a:prstGeom prst="rect">
            <a:avLst/>
          </a:prstGeom>
          <a:noFill/>
        </p:spPr>
      </p:pic>
      <p:pic>
        <p:nvPicPr>
          <p:cNvPr id="2054" name="Picture 6" descr="D:\Аня. д.с. 44\фото. эксперимент\P72001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895600"/>
            <a:ext cx="2880258" cy="2160000"/>
          </a:xfrm>
          <a:prstGeom prst="rect">
            <a:avLst/>
          </a:prstGeom>
          <a:noFill/>
        </p:spPr>
      </p:pic>
      <p:pic>
        <p:nvPicPr>
          <p:cNvPr id="2055" name="Picture 7" descr="D:\Аня. д.с. 44\фото. эксперимент\P717008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5948291" y="604909"/>
            <a:ext cx="2400218" cy="1800000"/>
          </a:xfrm>
          <a:prstGeom prst="rect">
            <a:avLst/>
          </a:prstGeom>
          <a:noFill/>
        </p:spPr>
      </p:pic>
      <p:pic>
        <p:nvPicPr>
          <p:cNvPr id="2056" name="Picture 8" descr="D:\Аня. д.с. 44\фото. эксперимент\P7170087.JPG"/>
          <p:cNvPicPr>
            <a:picLocks noChangeAspect="1" noChangeArrowheads="1"/>
          </p:cNvPicPr>
          <p:nvPr/>
        </p:nvPicPr>
        <p:blipFill>
          <a:blip r:embed="rId8" cstate="print"/>
          <a:srcRect l="22199" t="384"/>
          <a:stretch>
            <a:fillRect/>
          </a:stretch>
        </p:blipFill>
        <p:spPr bwMode="auto">
          <a:xfrm rot="5400000">
            <a:off x="6890379" y="2710821"/>
            <a:ext cx="2203513" cy="2115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2438400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Опыт</a:t>
            </a:r>
          </a:p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«Воздухоплавание»</a:t>
            </a:r>
            <a:endParaRPr lang="ru-RU" sz="14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Аня. д.с. 44\фото. эксперимент\P7180092.JPG"/>
          <p:cNvPicPr>
            <a:picLocks noChangeAspect="1" noChangeArrowheads="1"/>
          </p:cNvPicPr>
          <p:nvPr/>
        </p:nvPicPr>
        <p:blipFill>
          <a:blip r:embed="rId2" cstate="print"/>
          <a:srcRect r="9802"/>
          <a:stretch>
            <a:fillRect/>
          </a:stretch>
        </p:blipFill>
        <p:spPr bwMode="auto">
          <a:xfrm>
            <a:off x="228600" y="228600"/>
            <a:ext cx="2597942" cy="2160000"/>
          </a:xfrm>
          <a:prstGeom prst="rect">
            <a:avLst/>
          </a:prstGeom>
          <a:noFill/>
        </p:spPr>
      </p:pic>
      <p:pic>
        <p:nvPicPr>
          <p:cNvPr id="1027" name="Picture 3" descr="D:\Аня. д.с. 44\фото. эксперимент\P71901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52400"/>
            <a:ext cx="2208000" cy="1656000"/>
          </a:xfrm>
          <a:prstGeom prst="rect">
            <a:avLst/>
          </a:prstGeom>
          <a:noFill/>
        </p:spPr>
      </p:pic>
      <p:pic>
        <p:nvPicPr>
          <p:cNvPr id="1028" name="Picture 4" descr="D:\Аня. д.с. 44\фото. эксперимент\P7190107.JPG"/>
          <p:cNvPicPr>
            <a:picLocks noChangeAspect="1" noChangeArrowheads="1"/>
          </p:cNvPicPr>
          <p:nvPr/>
        </p:nvPicPr>
        <p:blipFill>
          <a:blip r:embed="rId4" cstate="print"/>
          <a:srcRect l="15856"/>
          <a:stretch>
            <a:fillRect/>
          </a:stretch>
        </p:blipFill>
        <p:spPr bwMode="auto">
          <a:xfrm>
            <a:off x="5334000" y="304800"/>
            <a:ext cx="1979243" cy="1764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81400" y="2057400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Опыт «Лёд и масло»</a:t>
            </a:r>
            <a:endParaRPr lang="ru-RU" sz="14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D:\Аня. д.с. 44\фото. эксперимент\P7200112.JPG"/>
          <p:cNvPicPr>
            <a:picLocks noChangeAspect="1" noChangeArrowheads="1"/>
          </p:cNvPicPr>
          <p:nvPr/>
        </p:nvPicPr>
        <p:blipFill>
          <a:blip r:embed="rId5" cstate="print"/>
          <a:srcRect r="3460"/>
          <a:stretch>
            <a:fillRect/>
          </a:stretch>
        </p:blipFill>
        <p:spPr bwMode="auto">
          <a:xfrm>
            <a:off x="228600" y="2971800"/>
            <a:ext cx="2409832" cy="1872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52400" y="4876800"/>
            <a:ext cx="24384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Опыт «Вода нужна всем»</a:t>
            </a:r>
            <a:endParaRPr lang="ru-RU" sz="14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D:\Аня. д.с. 44\фото. эксперимент\P7240132.JPG"/>
          <p:cNvPicPr>
            <a:picLocks noChangeAspect="1" noChangeArrowheads="1"/>
          </p:cNvPicPr>
          <p:nvPr/>
        </p:nvPicPr>
        <p:blipFill>
          <a:blip r:embed="rId6" cstate="print"/>
          <a:srcRect t="12685"/>
          <a:stretch>
            <a:fillRect/>
          </a:stretch>
        </p:blipFill>
        <p:spPr bwMode="auto">
          <a:xfrm>
            <a:off x="2819400" y="2362200"/>
            <a:ext cx="2880258" cy="188604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971800" y="4343400"/>
            <a:ext cx="27080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Опыт «Что плавает, а что тонет»</a:t>
            </a:r>
            <a:endParaRPr lang="ru-RU" sz="14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F:\печать\20170705_094947.jpg"/>
          <p:cNvPicPr>
            <a:picLocks noChangeAspect="1" noChangeArrowheads="1"/>
          </p:cNvPicPr>
          <p:nvPr/>
        </p:nvPicPr>
        <p:blipFill>
          <a:blip r:embed="rId7" cstate="print"/>
          <a:srcRect l="10335"/>
          <a:stretch>
            <a:fillRect/>
          </a:stretch>
        </p:blipFill>
        <p:spPr bwMode="auto">
          <a:xfrm rot="5400000">
            <a:off x="5730695" y="2575105"/>
            <a:ext cx="2683009" cy="1800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791200" y="4876800"/>
            <a:ext cx="274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Опыт «Распускаются цветы»</a:t>
            </a:r>
            <a:endParaRPr lang="ru-RU" sz="14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nager\Pictures\i1FO65DX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04800"/>
            <a:ext cx="2592000" cy="1944000"/>
          </a:xfrm>
          <a:prstGeom prst="rect">
            <a:avLst/>
          </a:prstGeom>
          <a:noFill/>
        </p:spPr>
      </p:pic>
      <p:pic>
        <p:nvPicPr>
          <p:cNvPr id="2051" name="Picture 3" descr="D:\Аня. д.с. 44\фото. эксперимент\P8010169.JPG"/>
          <p:cNvPicPr>
            <a:picLocks noChangeAspect="1" noChangeArrowheads="1"/>
          </p:cNvPicPr>
          <p:nvPr/>
        </p:nvPicPr>
        <p:blipFill>
          <a:blip r:embed="rId3" cstate="print"/>
          <a:srcRect l="8937"/>
          <a:stretch>
            <a:fillRect/>
          </a:stretch>
        </p:blipFill>
        <p:spPr bwMode="auto">
          <a:xfrm>
            <a:off x="152400" y="2590800"/>
            <a:ext cx="2535413" cy="208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" y="472440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Опыт</a:t>
            </a:r>
          </a:p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«Весёлая полоска»</a:t>
            </a:r>
            <a:endParaRPr lang="ru-RU" sz="14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D:\Аня. д.с. 44\фото. эксперимент\P802017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28600"/>
            <a:ext cx="2640000" cy="1980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95600" y="220980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Опыт</a:t>
            </a:r>
          </a:p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«Послушный ветерок»</a:t>
            </a:r>
            <a:endParaRPr lang="ru-RU" sz="14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D:\Аня. д.с. 44\фото. эксперимент\P8070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667000"/>
            <a:ext cx="2736246" cy="2052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743200" y="4724400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Опыт</a:t>
            </a:r>
          </a:p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«Ворчливый шарик»</a:t>
            </a:r>
            <a:endParaRPr lang="ru-RU" sz="14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D:\Аня. д.с. 44\фото. эксперимент\P8030183.JPG"/>
          <p:cNvPicPr>
            <a:picLocks noChangeAspect="1" noChangeArrowheads="1"/>
          </p:cNvPicPr>
          <p:nvPr/>
        </p:nvPicPr>
        <p:blipFill>
          <a:blip r:embed="rId6" cstate="print"/>
          <a:srcRect t="16913"/>
          <a:stretch>
            <a:fillRect/>
          </a:stretch>
        </p:blipFill>
        <p:spPr bwMode="auto">
          <a:xfrm>
            <a:off x="5791200" y="381000"/>
            <a:ext cx="2784250" cy="173487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19800" y="2209801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Опыт</a:t>
            </a:r>
          </a:p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«Свойства воздуха»</a:t>
            </a:r>
            <a:endParaRPr lang="ru-RU" sz="14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D:\Аня. д.с. 44\фото. эксперимент\P8080017.JPG"/>
          <p:cNvPicPr>
            <a:picLocks noChangeAspect="1" noChangeArrowheads="1"/>
          </p:cNvPicPr>
          <p:nvPr/>
        </p:nvPicPr>
        <p:blipFill>
          <a:blip r:embed="rId7" cstate="print"/>
          <a:srcRect l="12685" t="27677" b="6919"/>
          <a:stretch>
            <a:fillRect/>
          </a:stretch>
        </p:blipFill>
        <p:spPr bwMode="auto">
          <a:xfrm>
            <a:off x="5638800" y="2743200"/>
            <a:ext cx="3204290" cy="1800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629400" y="46482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Опыт</a:t>
            </a:r>
          </a:p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«Игра на дудочках»</a:t>
            </a:r>
            <a:endParaRPr lang="ru-RU" sz="14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nager\Pictures\330026694634_86606_image00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736000" cy="2052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95600" y="152401"/>
            <a:ext cx="396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Игры с водой и воздухом.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Аня. д.с. 44\фото. эксперимент\P710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362200"/>
            <a:ext cx="2736246" cy="2052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572000"/>
            <a:ext cx="304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«Буря в стакане»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D:\Аня. д.с. 44\фото. эксперимент\P7110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685800"/>
            <a:ext cx="2640238" cy="198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00400" y="2667000"/>
            <a:ext cx="25651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«Девочка чумазая»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D:\Аня. д.с. 44\фото. эксперимент\P71700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340000">
            <a:off x="6193071" y="893529"/>
            <a:ext cx="2880258" cy="2160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77000" y="3352800"/>
            <a:ext cx="243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«Ручеёк»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D:\Аня. д.с. 44\фото. эксперимент\P7280158.JPG"/>
          <p:cNvPicPr>
            <a:picLocks noChangeAspect="1" noChangeArrowheads="1"/>
          </p:cNvPicPr>
          <p:nvPr/>
        </p:nvPicPr>
        <p:blipFill>
          <a:blip r:embed="rId6" cstate="print"/>
          <a:srcRect l="26523" t="10763" r="2018"/>
          <a:stretch>
            <a:fillRect/>
          </a:stretch>
        </p:blipFill>
        <p:spPr bwMode="auto">
          <a:xfrm rot="5400000">
            <a:off x="2911913" y="3184087"/>
            <a:ext cx="1886687" cy="1766913"/>
          </a:xfrm>
          <a:prstGeom prst="rect">
            <a:avLst/>
          </a:prstGeom>
          <a:noFill/>
        </p:spPr>
      </p:pic>
      <p:pic>
        <p:nvPicPr>
          <p:cNvPr id="3079" name="Picture 7" descr="D:\Аня. д.с. 44\фото. эксперимент\P7240133.JPG"/>
          <p:cNvPicPr>
            <a:picLocks noChangeAspect="1" noChangeArrowheads="1"/>
          </p:cNvPicPr>
          <p:nvPr/>
        </p:nvPicPr>
        <p:blipFill>
          <a:blip r:embed="rId7" cstate="print"/>
          <a:srcRect t="11532"/>
          <a:stretch>
            <a:fillRect/>
          </a:stretch>
        </p:blipFill>
        <p:spPr bwMode="auto">
          <a:xfrm>
            <a:off x="6096000" y="3810000"/>
            <a:ext cx="2592234" cy="171985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648200" y="4191000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«Ловись рыбка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ня. д.с. 44\фото. эксперимент\P814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2736246" cy="205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9600" y="2286000"/>
            <a:ext cx="228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«Цветной лёд»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Аня. д.с. 44\фото. эксперимент\P814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90800"/>
            <a:ext cx="2736246" cy="2052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81000" y="4648200"/>
            <a:ext cx="2895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«Освободи героя сказки из ледяного плена»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D:\Аня. д.с. 44\фото. эксперимент\P8140062.JPG"/>
          <p:cNvPicPr>
            <a:picLocks noChangeAspect="1" noChangeArrowheads="1"/>
          </p:cNvPicPr>
          <p:nvPr/>
        </p:nvPicPr>
        <p:blipFill>
          <a:blip r:embed="rId4" cstate="print"/>
          <a:srcRect l="16433" t="24601" r="9802"/>
          <a:stretch>
            <a:fillRect/>
          </a:stretch>
        </p:blipFill>
        <p:spPr bwMode="auto">
          <a:xfrm>
            <a:off x="3048000" y="381000"/>
            <a:ext cx="2348236" cy="1800000"/>
          </a:xfrm>
          <a:prstGeom prst="rect">
            <a:avLst/>
          </a:prstGeom>
          <a:noFill/>
        </p:spPr>
      </p:pic>
      <p:pic>
        <p:nvPicPr>
          <p:cNvPr id="4103" name="Picture 7" descr="D:\Аня. д.с. 44\фото. эксперимент\P8140059.JPG"/>
          <p:cNvPicPr>
            <a:picLocks noChangeAspect="1" noChangeArrowheads="1"/>
          </p:cNvPicPr>
          <p:nvPr/>
        </p:nvPicPr>
        <p:blipFill>
          <a:blip r:embed="rId5" cstate="print"/>
          <a:srcRect l="16721" t="22679" r="4324" b="8841"/>
          <a:stretch>
            <a:fillRect/>
          </a:stretch>
        </p:blipFill>
        <p:spPr bwMode="auto">
          <a:xfrm>
            <a:off x="6642504" y="457200"/>
            <a:ext cx="2501496" cy="1752600"/>
          </a:xfrm>
          <a:prstGeom prst="rect">
            <a:avLst/>
          </a:prstGeom>
          <a:noFill/>
        </p:spPr>
      </p:pic>
      <p:pic>
        <p:nvPicPr>
          <p:cNvPr id="4104" name="Picture 8" descr="D:\Аня. д.с. 44\фото. эксперимент\P8170068.JPG"/>
          <p:cNvPicPr>
            <a:picLocks noChangeAspect="1" noChangeArrowheads="1"/>
          </p:cNvPicPr>
          <p:nvPr/>
        </p:nvPicPr>
        <p:blipFill>
          <a:blip r:embed="rId6" cstate="print"/>
          <a:srcRect l="30848" t="30752" r="6919"/>
          <a:stretch>
            <a:fillRect/>
          </a:stretch>
        </p:blipFill>
        <p:spPr bwMode="auto">
          <a:xfrm>
            <a:off x="3124200" y="2590800"/>
            <a:ext cx="1911990" cy="1595490"/>
          </a:xfrm>
          <a:prstGeom prst="rect">
            <a:avLst/>
          </a:prstGeom>
          <a:noFill/>
        </p:spPr>
      </p:pic>
      <p:pic>
        <p:nvPicPr>
          <p:cNvPr id="4105" name="Picture 9" descr="D:\Аня. д.с. 44\фото. эксперимент\P8110036.JPG"/>
          <p:cNvPicPr>
            <a:picLocks noChangeAspect="1" noChangeArrowheads="1"/>
          </p:cNvPicPr>
          <p:nvPr/>
        </p:nvPicPr>
        <p:blipFill>
          <a:blip r:embed="rId7" cstate="print"/>
          <a:srcRect t="24986" r="16145"/>
          <a:stretch>
            <a:fillRect/>
          </a:stretch>
        </p:blipFill>
        <p:spPr bwMode="auto">
          <a:xfrm>
            <a:off x="6688529" y="2514600"/>
            <a:ext cx="2455471" cy="1647304"/>
          </a:xfrm>
          <a:prstGeom prst="rect">
            <a:avLst/>
          </a:prstGeom>
          <a:noFill/>
        </p:spPr>
      </p:pic>
      <p:pic>
        <p:nvPicPr>
          <p:cNvPr id="4106" name="Picture 10" descr="F:\печать\P8280087.JPG"/>
          <p:cNvPicPr>
            <a:picLocks noChangeAspect="1" noChangeArrowheads="1"/>
          </p:cNvPicPr>
          <p:nvPr/>
        </p:nvPicPr>
        <p:blipFill>
          <a:blip r:embed="rId8" cstate="print"/>
          <a:srcRect l="9514" t="18451"/>
          <a:stretch>
            <a:fillRect/>
          </a:stretch>
        </p:blipFill>
        <p:spPr bwMode="auto">
          <a:xfrm>
            <a:off x="4343400" y="4191000"/>
            <a:ext cx="2823404" cy="190826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5029200" y="2133600"/>
            <a:ext cx="16763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 smtClean="0">
                <a:ln>
                  <a:solidFill>
                    <a:schemeClr val="tx1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с воздушным змеем, вертушками, мыльными пузырями.</a:t>
            </a:r>
            <a:endParaRPr lang="ru-RU" sz="1400" dirty="0">
              <a:ln>
                <a:solidFill>
                  <a:schemeClr val="tx1"/>
                </a:solidFill>
              </a:ln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nager\Pictures\dvigatelnaja-aktiv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2980908" cy="216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155586" y="152400"/>
            <a:ext cx="2832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фото. эксперимент\P7120056.JPG"/>
          <p:cNvPicPr>
            <a:picLocks noChangeAspect="1" noChangeArrowheads="1"/>
          </p:cNvPicPr>
          <p:nvPr/>
        </p:nvPicPr>
        <p:blipFill>
          <a:blip r:embed="rId3" cstate="print"/>
          <a:srcRect t="31905"/>
          <a:stretch>
            <a:fillRect/>
          </a:stretch>
        </p:blipFill>
        <p:spPr bwMode="auto">
          <a:xfrm>
            <a:off x="152400" y="2438400"/>
            <a:ext cx="2880258" cy="1470915"/>
          </a:xfrm>
          <a:prstGeom prst="rect">
            <a:avLst/>
          </a:prstGeom>
          <a:noFill/>
        </p:spPr>
      </p:pic>
      <p:pic>
        <p:nvPicPr>
          <p:cNvPr id="1027" name="Picture 3" descr="F:\фото. эксперимент\P7120054.JPG"/>
          <p:cNvPicPr>
            <a:picLocks noChangeAspect="1" noChangeArrowheads="1"/>
          </p:cNvPicPr>
          <p:nvPr/>
        </p:nvPicPr>
        <p:blipFill>
          <a:blip r:embed="rId4" cstate="print"/>
          <a:srcRect l="14703" t="22295"/>
          <a:stretch>
            <a:fillRect/>
          </a:stretch>
        </p:blipFill>
        <p:spPr bwMode="auto">
          <a:xfrm>
            <a:off x="2362200" y="3886200"/>
            <a:ext cx="2293011" cy="15665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" y="4343400"/>
            <a:ext cx="2057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Игра «Ходят капельки по кругу»</a:t>
            </a:r>
            <a:endParaRPr lang="ru-RU" sz="1600" dirty="0">
              <a:ln>
                <a:solidFill>
                  <a:schemeClr val="tx1"/>
                </a:solidFill>
              </a:ln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:\фото. эксперимент\P7130066.JPG"/>
          <p:cNvPicPr>
            <a:picLocks noChangeAspect="1" noChangeArrowheads="1"/>
          </p:cNvPicPr>
          <p:nvPr/>
        </p:nvPicPr>
        <p:blipFill>
          <a:blip r:embed="rId5" cstate="print"/>
          <a:srcRect t="9994" b="4228"/>
          <a:stretch>
            <a:fillRect/>
          </a:stretch>
        </p:blipFill>
        <p:spPr bwMode="auto">
          <a:xfrm>
            <a:off x="3276600" y="609600"/>
            <a:ext cx="2816351" cy="2016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76599" y="2743201"/>
            <a:ext cx="28194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Игра - соревнование «Вода - водица»</a:t>
            </a:r>
            <a:endParaRPr lang="ru-RU" sz="1600" dirty="0">
              <a:ln>
                <a:solidFill>
                  <a:schemeClr val="tx1"/>
                </a:solidFill>
              </a:ln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F:\фото. эксперимент\P80201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1143000"/>
            <a:ext cx="2736279" cy="2052000"/>
          </a:xfrm>
          <a:prstGeom prst="rect">
            <a:avLst/>
          </a:prstGeom>
          <a:noFill/>
        </p:spPr>
      </p:pic>
      <p:pic>
        <p:nvPicPr>
          <p:cNvPr id="1030" name="Picture 6" descr="F:\фото. эксперимент\P8020180.JPG"/>
          <p:cNvPicPr>
            <a:picLocks noChangeAspect="1" noChangeArrowheads="1"/>
          </p:cNvPicPr>
          <p:nvPr/>
        </p:nvPicPr>
        <p:blipFill>
          <a:blip r:embed="rId7" cstate="print"/>
          <a:srcRect l="22776" t="24986"/>
          <a:stretch>
            <a:fillRect/>
          </a:stretch>
        </p:blipFill>
        <p:spPr bwMode="auto">
          <a:xfrm>
            <a:off x="4876800" y="3505200"/>
            <a:ext cx="2816900" cy="2052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696200" y="3657600"/>
            <a:ext cx="129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Игры  «Ручеёк и Рыбак»</a:t>
            </a:r>
            <a:endParaRPr lang="ru-RU" sz="1600" dirty="0">
              <a:ln>
                <a:solidFill>
                  <a:schemeClr val="tx1"/>
                </a:solidFill>
              </a:ln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81400" y="76200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Подвижные игры.</a:t>
            </a:r>
            <a:endParaRPr lang="ru-RU" sz="24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426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Муниципальное бюджетное дошкольное образовательное учреждение Невьянского городского округа Детский сад № 44 «Солнышко» с корпусом № 2 «Калинка»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«Детский сад №18 «Родничок»»  городского округа город Шарья Костромской области</dc:title>
  <dc:creator>Учитель</dc:creator>
  <cp:lastModifiedBy>manager</cp:lastModifiedBy>
  <cp:revision>62</cp:revision>
  <dcterms:created xsi:type="dcterms:W3CDTF">2016-01-21T14:40:04Z</dcterms:created>
  <dcterms:modified xsi:type="dcterms:W3CDTF">2017-09-26T14:16:07Z</dcterms:modified>
</cp:coreProperties>
</file>