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0" r:id="rId4"/>
    <p:sldId id="258" r:id="rId5"/>
    <p:sldId id="271" r:id="rId6"/>
    <p:sldId id="272" r:id="rId7"/>
    <p:sldId id="273" r:id="rId8"/>
    <p:sldId id="259" r:id="rId9"/>
    <p:sldId id="277" r:id="rId10"/>
    <p:sldId id="274" r:id="rId11"/>
    <p:sldId id="275" r:id="rId12"/>
    <p:sldId id="276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8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33FF"/>
    <a:srgbClr val="FF00FF"/>
    <a:srgbClr val="FFFF00"/>
    <a:srgbClr val="CC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99338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517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229698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435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661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8436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74832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1988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303532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93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8198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000">
              <a:srgbClr val="9933FF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067698-9A54-4766-B7FB-75F3CC7CC76D}" type="datetimeFigureOut">
              <a:rPr lang="ru-RU" smtClean="0"/>
              <a:pPr/>
              <a:t>18.12.2018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A1E0FF-0875-49AF-AF2F-15F1D5E5E14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33668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gif"/><Relationship Id="rId7" Type="http://schemas.openxmlformats.org/officeDocument/2006/relationships/image" Target="../media/image19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gif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980728"/>
            <a:ext cx="7772400" cy="1974081"/>
          </a:xfrm>
        </p:spPr>
        <p:txBody>
          <a:bodyPr>
            <a:normAutofit fontScale="90000"/>
          </a:bodyPr>
          <a:lstStyle/>
          <a:p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З</a:t>
            </a:r>
            <a:r>
              <a:rPr lang="ru-RU" dirty="0" smtClean="0">
                <a:solidFill>
                  <a:srgbClr val="C00000"/>
                </a:solidFill>
                <a:latin typeface="Arial Black" pitchFamily="34" charset="0"/>
              </a:rPr>
              <a:t>накомство </a:t>
            </a:r>
            <a:r>
              <a:rPr lang="ru-RU" dirty="0">
                <a:solidFill>
                  <a:srgbClr val="C00000"/>
                </a:solidFill>
                <a:latin typeface="Arial Black" pitchFamily="34" charset="0"/>
              </a:rPr>
              <a:t>детей с правилами поведения при пожаре.</a:t>
            </a:r>
          </a:p>
        </p:txBody>
      </p:sp>
      <p:pic>
        <p:nvPicPr>
          <p:cNvPr id="2050" name="Picture 2" descr="http://lgschool2.ru/Kartinki/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7383" t="22922" r="7300"/>
          <a:stretch/>
        </p:blipFill>
        <p:spPr bwMode="auto">
          <a:xfrm>
            <a:off x="755576" y="2983036"/>
            <a:ext cx="3024336" cy="35453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211960" y="3861048"/>
            <a:ext cx="4680520" cy="1057672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Arial Black" pitchFamily="34" charset="0"/>
              </a:rPr>
              <a:t>Составила: Зубарева Л.К.</a:t>
            </a:r>
            <a:endParaRPr lang="ru-RU" sz="2400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90493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uch.znate.ru/tw_files2/urls_24/5/d-4165/4165_html_6e1d3226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556"/>
          <a:stretch/>
        </p:blipFill>
        <p:spPr bwMode="auto">
          <a:xfrm>
            <a:off x="1187625" y="2564904"/>
            <a:ext cx="6756366" cy="4036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476672"/>
            <a:ext cx="6800800" cy="5162128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C00000"/>
                </a:solidFill>
              </a:rPr>
              <a:t>6. </a:t>
            </a:r>
            <a:r>
              <a:rPr lang="ru-RU" dirty="0">
                <a:solidFill>
                  <a:schemeClr val="tx1"/>
                </a:solidFill>
              </a:rPr>
              <a:t>Горящее помещение следует преодолевать, накрывшись с головой мокрым одеялом, плотной тканью; дышите через увлажнённую ткань.</a:t>
            </a:r>
          </a:p>
          <a:p>
            <a:pPr algn="l"/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60597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836712"/>
            <a:ext cx="7992888" cy="2088232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C00000"/>
                </a:solidFill>
              </a:rPr>
              <a:t>7. </a:t>
            </a:r>
            <a:r>
              <a:rPr lang="ru-RU" dirty="0">
                <a:solidFill>
                  <a:schemeClr val="tx1"/>
                </a:solidFill>
              </a:rPr>
              <a:t>Через сильно задымлённое помещение лучше двигаться пригнувшись, чтобы не потерять ориентировку, придерживайтесь стены.</a:t>
            </a:r>
          </a:p>
          <a:p>
            <a:pPr algn="l"/>
            <a:endParaRPr lang="ru-RU" dirty="0"/>
          </a:p>
        </p:txBody>
      </p:sp>
      <p:pic>
        <p:nvPicPr>
          <p:cNvPr id="8194" name="Picture 2" descr="http://www.komarovo.spb.ru/wp-content/uploads/2015/10/3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6999" y="2996952"/>
            <a:ext cx="5010133" cy="330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857058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proxy10.media.online.ua/news/r3-c934e39a10/506ae5bd1986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308" r="32891"/>
          <a:stretch/>
        </p:blipFill>
        <p:spPr bwMode="auto">
          <a:xfrm>
            <a:off x="3059832" y="1988840"/>
            <a:ext cx="5876510" cy="4718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99592" y="476672"/>
            <a:ext cx="6872808" cy="2232248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C00000"/>
                </a:solidFill>
              </a:rPr>
              <a:t>8. </a:t>
            </a:r>
            <a:r>
              <a:rPr lang="ru-RU" dirty="0">
                <a:solidFill>
                  <a:schemeClr val="tx1"/>
                </a:solidFill>
              </a:rPr>
              <a:t>Выйдите на балкон, закрыв за собой плотно дверь, и зовите на помощь.</a:t>
            </a:r>
          </a:p>
        </p:txBody>
      </p:sp>
    </p:spTree>
    <p:extLst>
      <p:ext uri="{BB962C8B-B14F-4D97-AF65-F5344CB8AC3E}">
        <p14:creationId xmlns:p14="http://schemas.microsoft.com/office/powerpoint/2010/main" xmlns="" val="37887378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548680"/>
            <a:ext cx="799288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Вы </a:t>
            </a:r>
            <a:r>
              <a:rPr lang="ru-RU" sz="2800" dirty="0" smtClean="0"/>
              <a:t>запомнили, </a:t>
            </a:r>
            <a:r>
              <a:rPr lang="ru-RU" sz="2800" dirty="0"/>
              <a:t>как нужно вести себя при </a:t>
            </a:r>
            <a:r>
              <a:rPr lang="ru-RU" sz="2800" dirty="0" smtClean="0"/>
              <a:t>пожаре? </a:t>
            </a:r>
          </a:p>
          <a:p>
            <a:endParaRPr lang="ru-RU" sz="2800" dirty="0" smtClean="0"/>
          </a:p>
          <a:p>
            <a:r>
              <a:rPr lang="ru-RU" sz="2800" dirty="0" smtClean="0"/>
              <a:t>А </a:t>
            </a:r>
            <a:r>
              <a:rPr lang="ru-RU" sz="2800" dirty="0"/>
              <a:t>теперь ответьте на вопрос: с чего начинается пожар?</a:t>
            </a:r>
          </a:p>
          <a:p>
            <a:r>
              <a:rPr lang="ru-RU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  <a:r>
              <a:rPr lang="ru-RU" sz="28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с </a:t>
            </a:r>
            <a:r>
              <a:rPr lang="ru-RU" sz="28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вос</a:t>
            </a:r>
            <a:r>
              <a:rPr lang="ru-RU" sz="2800" dirty="0" err="1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горания</a:t>
            </a:r>
            <a:r>
              <a:rPr lang="ru-RU" sz="28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.</a:t>
            </a:r>
          </a:p>
          <a:p>
            <a:r>
              <a:rPr lang="ru-RU" sz="2800" dirty="0" smtClean="0"/>
              <a:t> - </a:t>
            </a:r>
            <a:r>
              <a:rPr lang="ru-RU" sz="2800" dirty="0"/>
              <a:t>Один человек может ликвидировать загорание</a:t>
            </a:r>
            <a:r>
              <a:rPr lang="ru-RU" sz="2800" dirty="0" smtClean="0"/>
              <a:t>?</a:t>
            </a:r>
          </a:p>
          <a:p>
            <a:endParaRPr lang="ru-RU" sz="2800" dirty="0"/>
          </a:p>
          <a:p>
            <a:r>
              <a:rPr lang="ru-RU" sz="2800" dirty="0" smtClean="0"/>
              <a:t>- </a:t>
            </a:r>
            <a:r>
              <a:rPr lang="ru-RU" sz="2800" dirty="0"/>
              <a:t>А ликвидировать пожар?</a:t>
            </a:r>
          </a:p>
          <a:p>
            <a:r>
              <a:rPr lang="ru-RU" sz="2800" dirty="0" smtClean="0">
                <a:solidFill>
                  <a:schemeClr val="bg2">
                    <a:lumMod val="40000"/>
                    <a:lumOff val="60000"/>
                  </a:schemeClr>
                </a:solidFill>
              </a:rPr>
              <a:t>- </a:t>
            </a:r>
            <a:r>
              <a:rPr lang="ru-RU" sz="2800" dirty="0">
                <a:solidFill>
                  <a:schemeClr val="bg2">
                    <a:lumMod val="40000"/>
                    <a:lumOff val="60000"/>
                  </a:schemeClr>
                </a:solidFill>
              </a:rPr>
              <a:t>нет, не может. </a:t>
            </a:r>
          </a:p>
          <a:p>
            <a:r>
              <a:rPr lang="ru-RU" sz="2800" dirty="0" smtClean="0"/>
              <a:t>- </a:t>
            </a:r>
            <a:r>
              <a:rPr lang="ru-RU" sz="2800" dirty="0"/>
              <a:t>А что для этого требуется</a:t>
            </a:r>
            <a:r>
              <a:rPr lang="ru-RU" sz="2800" dirty="0" smtClean="0"/>
              <a:t>?</a:t>
            </a:r>
            <a:endParaRPr lang="ru-RU" sz="2800" dirty="0"/>
          </a:p>
        </p:txBody>
      </p:sp>
      <p:sp>
        <p:nvSpPr>
          <p:cNvPr id="3" name="TextBox 2"/>
          <p:cNvSpPr txBox="1"/>
          <p:nvPr/>
        </p:nvSpPr>
        <p:spPr>
          <a:xfrm>
            <a:off x="611560" y="4946827"/>
            <a:ext cx="8136904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</a:rPr>
              <a:t>-</a:t>
            </a:r>
            <a:r>
              <a:rPr lang="ru-RU" sz="3200" dirty="0" smtClean="0"/>
              <a:t> </a:t>
            </a:r>
            <a:r>
              <a:rPr lang="ru-RU" sz="3200" dirty="0" smtClean="0">
                <a:solidFill>
                  <a:schemeClr val="bg1"/>
                </a:solidFill>
              </a:rPr>
              <a:t>усилия большого количества людей, специальной пожарной и другой техники.</a:t>
            </a:r>
          </a:p>
          <a:p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829765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0">
        <p:cut/>
      </p:transition>
    </mc:Choice>
    <mc:Fallback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img.sotmarket.ru/img/domashnij_tekstil/polotentsa/tete_a_tete/polotentce-tete-a-tete-t-mp-6200-02-11-0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18613331">
            <a:off x="5213098" y="1640669"/>
            <a:ext cx="3020140" cy="203251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/>
              </a:rPr>
              <a:t>игра </a:t>
            </a:r>
            <a:r>
              <a:rPr lang="ru-RU" dirty="0">
                <a:effectLst/>
              </a:rPr>
              <a:t>"Найди средства тушения".</a:t>
            </a:r>
            <a:endParaRPr lang="ru-RU" dirty="0"/>
          </a:p>
        </p:txBody>
      </p:sp>
      <p:pic>
        <p:nvPicPr>
          <p:cNvPr id="3" name="Рисунок 2" descr="http://s006.radikal.ru/i215/1011/09/5d274425be03.gif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2266950" cy="2266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ttp://bay.ifas.ufl.edu/seagrant/files/2015/05/Safe-Boating-Week-Fire-Extingisher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2661" y="3812981"/>
            <a:ext cx="1276350" cy="2191385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://monnro.ru/image/cache/data/platki_silk/platok-shelkovyj-a4274-1000x100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56792"/>
            <a:ext cx="2200275" cy="2200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://www.1papacaio.com.br/modules/Cliparts/gallery/cliparts_variados/roupas/casaco_crianca_azul.gif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3869248"/>
            <a:ext cx="2324100" cy="2324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http://en.academic.ru/pictures/enwiki/84/Tannin_heap.jpe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03812" y="4277979"/>
            <a:ext cx="3295650" cy="219837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://s02.yapfiles.ru/files/557932/5b1d778f2e2f2f6307f47ded189b7a92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2613157"/>
            <a:ext cx="3009900" cy="2524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612111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79928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 </a:t>
            </a:r>
            <a:r>
              <a:rPr lang="ru-RU" sz="2800" dirty="0">
                <a:solidFill>
                  <a:srgbClr val="C00000"/>
                </a:solidFill>
              </a:rPr>
              <a:t>- Ребята, а теперь представьте ситуацию: "На человеке загорелась одежда</a:t>
            </a:r>
            <a:r>
              <a:rPr lang="ru-RU" sz="2800" dirty="0" smtClean="0">
                <a:solidFill>
                  <a:srgbClr val="C00000"/>
                </a:solidFill>
              </a:rPr>
              <a:t>".</a:t>
            </a:r>
          </a:p>
          <a:p>
            <a:endParaRPr lang="ru-RU" sz="2800" dirty="0">
              <a:solidFill>
                <a:srgbClr val="C00000"/>
              </a:solidFill>
            </a:endParaRPr>
          </a:p>
          <a:p>
            <a:r>
              <a:rPr lang="ru-RU" sz="2800" dirty="0"/>
              <a:t>- Что ему нужно делать?</a:t>
            </a:r>
          </a:p>
        </p:txBody>
      </p:sp>
      <p:pic>
        <p:nvPicPr>
          <p:cNvPr id="6" name="Рисунок 5" descr="http://ceratoclubmoscow.ru/information/first_aid/3-9-1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172"/>
          <a:stretch/>
        </p:blipFill>
        <p:spPr bwMode="auto">
          <a:xfrm>
            <a:off x="6012160" y="836712"/>
            <a:ext cx="2664260" cy="165618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1600" y="2564904"/>
            <a:ext cx="7272808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/>
              <a:t>- Надо лечь на землю и, перекатываясь, сбивать пламя.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35076" y="4075911"/>
            <a:ext cx="8745856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- Бежать нельзя - это ещё больше раздует пламя.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6168" y="5306636"/>
            <a:ext cx="82954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/>
              <a:t>- Надо постараться сбросить горящую одежду.</a:t>
            </a:r>
          </a:p>
          <a:p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2734697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- Что нужно делать при ожоге?</a:t>
            </a:r>
            <a:br>
              <a:rPr lang="ru-RU" dirty="0"/>
            </a:b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849769" y="1519301"/>
            <a:ext cx="5964759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- подставить </a:t>
            </a:r>
            <a:r>
              <a:rPr lang="ru-RU" sz="3200" dirty="0"/>
              <a:t>обожженное место </a:t>
            </a:r>
            <a:endParaRPr lang="ru-RU" sz="3200" dirty="0" smtClean="0"/>
          </a:p>
          <a:p>
            <a:r>
              <a:rPr lang="ru-RU" sz="3200" dirty="0" smtClean="0"/>
              <a:t>- под </a:t>
            </a:r>
            <a:r>
              <a:rPr lang="ru-RU" sz="3200" dirty="0"/>
              <a:t>струю холодной воды</a:t>
            </a:r>
            <a:r>
              <a:rPr lang="ru-RU" sz="3200" dirty="0" smtClean="0"/>
              <a:t>,</a:t>
            </a:r>
          </a:p>
          <a:p>
            <a:r>
              <a:rPr lang="ru-RU" sz="3200" dirty="0" smtClean="0"/>
              <a:t> </a:t>
            </a:r>
            <a:r>
              <a:rPr lang="ru-RU" sz="3200" dirty="0" smtClean="0"/>
              <a:t>- наложить </a:t>
            </a:r>
            <a:r>
              <a:rPr lang="ru-RU" sz="3200" dirty="0"/>
              <a:t>сухую повязку</a:t>
            </a:r>
            <a:r>
              <a:rPr lang="ru-RU" sz="2800" dirty="0"/>
              <a:t>.</a:t>
            </a:r>
          </a:p>
          <a:p>
            <a:endParaRPr lang="ru-RU" dirty="0"/>
          </a:p>
        </p:txBody>
      </p:sp>
      <p:pic>
        <p:nvPicPr>
          <p:cNvPr id="4" name="Рисунок 3" descr="http://svetovik.info/uploads/2dd0b41a24021595c0e4e4b5f94e831f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50000" r="54764" b="5922"/>
          <a:stretch/>
        </p:blipFill>
        <p:spPr bwMode="auto">
          <a:xfrm>
            <a:off x="4139952" y="3068960"/>
            <a:ext cx="4025429" cy="35113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05128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tatic7.depositphotos.com/1038806/765/v/950/depositphotos_7653581-Fireman-in-vector-on-white-backgrou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1628800"/>
            <a:ext cx="2592288" cy="2707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18258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- А теперь вам предстоит отгадать загадки об огне и о предметах, которые с ним связаны.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1034" name="Picture 10" descr="http://did.ucoz.ru/_bl/0/20806545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9088"/>
          <a:stretch/>
        </p:blipFill>
        <p:spPr bwMode="auto">
          <a:xfrm>
            <a:off x="755576" y="3140968"/>
            <a:ext cx="2839107" cy="3068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7544" y="1772816"/>
            <a:ext cx="100737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/>
              <a:t>Победит огонь коварный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Тот, кого зовут…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44008" y="4365104"/>
            <a:ext cx="3874907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/>
              <a:t>Всех на свете я сильнее,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Всех на свете я смелее,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Никого я не боюсь,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/>
              <a:t>Никому не </a:t>
            </a:r>
            <a:r>
              <a:rPr lang="ru-RU" sz="2800" dirty="0" smtClean="0"/>
              <a:t>покорюсь…</a:t>
            </a:r>
            <a:endParaRPr lang="ru-RU" sz="2800" dirty="0"/>
          </a:p>
        </p:txBody>
      </p:sp>
      <p:sp>
        <p:nvSpPr>
          <p:cNvPr id="5" name="AutoShape 4" descr="https://im2-tub-ru.yandex.net/i?id=d79a19aebc82c3067bc6f59ebd68c777&amp;n=33&amp;h=190&amp;w=190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6" descr="https://im2-tub-ru.yandex.net/i?id=d79a19aebc82c3067bc6f59ebd68c777&amp;n=33&amp;h=190&amp;w=19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https://im2-tub-ru.yandex.net/i?id=d79a19aebc82c3067bc6f59ebd68c777&amp;n=33&amp;h=190&amp;w=190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1086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599692"/>
            <a:ext cx="52565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То назад, то вперёд</a:t>
            </a:r>
            <a:br>
              <a:rPr lang="ru-RU" sz="2800" dirty="0"/>
            </a:br>
            <a:r>
              <a:rPr lang="ru-RU" sz="2800" dirty="0"/>
              <a:t>Ходит, бродит пароход.</a:t>
            </a:r>
            <a:br>
              <a:rPr lang="ru-RU" sz="2800" dirty="0"/>
            </a:br>
            <a:r>
              <a:rPr lang="ru-RU" sz="2800" dirty="0"/>
              <a:t>Остановишь - горе!</a:t>
            </a:r>
            <a:br>
              <a:rPr lang="ru-RU" sz="2800" dirty="0"/>
            </a:br>
            <a:r>
              <a:rPr lang="ru-RU" sz="2800" dirty="0"/>
              <a:t>Продырявишь море!</a:t>
            </a:r>
          </a:p>
        </p:txBody>
      </p:sp>
      <p:pic>
        <p:nvPicPr>
          <p:cNvPr id="3074" name="Picture 2" descr="http://st.depositphotos.com/1020070/4594/v/950/depositphotos_45947781-Cheerful-cartoon-electric-ir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16028" y="190053"/>
            <a:ext cx="3859485" cy="2806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36945" y="3140968"/>
            <a:ext cx="8307055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>
                <a:solidFill>
                  <a:srgbClr val="C00000"/>
                </a:solidFill>
              </a:rPr>
              <a:t>- Ребята, а можно оставлять включенный утюг на одежде?</a:t>
            </a:r>
          </a:p>
          <a:p>
            <a:endParaRPr lang="ru-RU" dirty="0"/>
          </a:p>
        </p:txBody>
      </p:sp>
      <p:pic>
        <p:nvPicPr>
          <p:cNvPr id="3076" name="Picture 4" descr="http://coollib.com/i/86/179986/i_02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19672" y="4221088"/>
            <a:ext cx="5524500" cy="2171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26849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2" name="Picture 6" descr="http://static3.depositphotos.com/1006325/212/i/950/depositphotos_2128134-Four-blue-flames-of-a-gas-stov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238035"/>
            <a:ext cx="4751586" cy="3181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48680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/>
              <a:t>Четыре синих солнца</a:t>
            </a:r>
            <a:br>
              <a:rPr lang="ru-RU" sz="2800" dirty="0"/>
            </a:br>
            <a:r>
              <a:rPr lang="ru-RU" sz="2800" dirty="0"/>
              <a:t>У бабушки на кухне,</a:t>
            </a:r>
            <a:br>
              <a:rPr lang="ru-RU" sz="2800" dirty="0"/>
            </a:br>
            <a:r>
              <a:rPr lang="ru-RU" sz="2800" dirty="0"/>
              <a:t>Четыре синих солнца</a:t>
            </a:r>
            <a:br>
              <a:rPr lang="ru-RU" sz="2800" dirty="0"/>
            </a:br>
            <a:r>
              <a:rPr lang="ru-RU" sz="2800" dirty="0"/>
              <a:t>Горели и потухли.</a:t>
            </a:r>
            <a:br>
              <a:rPr lang="ru-RU" sz="2800" dirty="0"/>
            </a:br>
            <a:r>
              <a:rPr lang="ru-RU" sz="2800" dirty="0"/>
              <a:t>Поспели щи, шипят блины.</a:t>
            </a:r>
            <a:br>
              <a:rPr lang="ru-RU" sz="2800" dirty="0"/>
            </a:br>
            <a:r>
              <a:rPr lang="ru-RU" sz="2800" dirty="0"/>
              <a:t>До завтра солнца не нужны. </a:t>
            </a:r>
          </a:p>
        </p:txBody>
      </p:sp>
      <p:sp>
        <p:nvSpPr>
          <p:cNvPr id="3" name="AutoShape 2" descr="https://im3-tub-ru.yandex.net/i?id=9968e62b4099f71fc9212e0c9522f291&amp;n=33&amp;h=190&amp;w=28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https://im3-tub-ru.yandex.net/i?id=9968e62b4099f71fc9212e0c9522f291&amp;n=33&amp;h=190&amp;w=285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 rot="10800000" flipV="1">
            <a:off x="899593" y="3409256"/>
            <a:ext cx="2664296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</a:rPr>
              <a:t>- Ребята, как вы думаете, можно сушить вещи, одежду над включенной газовой плитой?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89101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260648"/>
            <a:ext cx="52565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Мчится красная машина,</a:t>
            </a:r>
            <a:br>
              <a:rPr lang="ru-RU" sz="2800" dirty="0"/>
            </a:br>
            <a:r>
              <a:rPr lang="ru-RU" sz="2800" dirty="0"/>
              <a:t>Всё быстрей, быстрей вперёд!</a:t>
            </a:r>
            <a:br>
              <a:rPr lang="ru-RU" sz="2800" dirty="0"/>
            </a:br>
            <a:r>
              <a:rPr lang="ru-RU" sz="2800" dirty="0"/>
              <a:t>Командир сидит в кабине</a:t>
            </a:r>
            <a:br>
              <a:rPr lang="ru-RU" sz="2800" dirty="0"/>
            </a:br>
            <a:r>
              <a:rPr lang="ru-RU" sz="2800" dirty="0"/>
              <a:t>И секундам счёт ведёт.</a:t>
            </a:r>
          </a:p>
          <a:p>
            <a:r>
              <a:rPr lang="ru-RU" sz="2800" dirty="0" smtClean="0"/>
              <a:t>- </a:t>
            </a:r>
            <a:r>
              <a:rPr lang="ru-RU" sz="2800" dirty="0"/>
              <a:t>Поднажми ещё немножко, - </a:t>
            </a:r>
          </a:p>
          <a:p>
            <a:r>
              <a:rPr lang="ru-RU" sz="2800" dirty="0" smtClean="0"/>
              <a:t>- </a:t>
            </a:r>
            <a:r>
              <a:rPr lang="ru-RU" sz="2800" dirty="0"/>
              <a:t>Он шофёру говорит. - </a:t>
            </a:r>
          </a:p>
          <a:p>
            <a:r>
              <a:rPr lang="ru-RU" sz="2800" dirty="0" smtClean="0"/>
              <a:t>- Видишь </a:t>
            </a:r>
            <a:r>
              <a:rPr lang="ru-RU" sz="2800" dirty="0"/>
              <a:t>в пламени окошко?</a:t>
            </a:r>
            <a:br>
              <a:rPr lang="ru-RU" sz="2800" dirty="0"/>
            </a:br>
            <a:r>
              <a:rPr lang="ru-RU" sz="2800" dirty="0"/>
              <a:t>Это дом жилой горит.</a:t>
            </a:r>
            <a:br>
              <a:rPr lang="ru-RU" sz="2800" dirty="0"/>
            </a:br>
            <a:r>
              <a:rPr lang="ru-RU" sz="2800" dirty="0"/>
              <a:t>Может, там остались дети,</a:t>
            </a:r>
            <a:br>
              <a:rPr lang="ru-RU" sz="2800" dirty="0"/>
            </a:br>
            <a:r>
              <a:rPr lang="ru-RU" sz="2800" dirty="0"/>
              <a:t>Люди ждут с надеждой нас:</a:t>
            </a:r>
          </a:p>
          <a:p>
            <a:r>
              <a:rPr lang="ru-RU" sz="2800" dirty="0" smtClean="0"/>
              <a:t>- </a:t>
            </a:r>
            <a:r>
              <a:rPr lang="ru-RU" sz="2800" dirty="0"/>
              <a:t>Ясно всё </a:t>
            </a:r>
            <a:r>
              <a:rPr lang="ru-RU" sz="2800" dirty="0" smtClean="0"/>
              <a:t>- </a:t>
            </a:r>
            <a:r>
              <a:rPr lang="ru-RU" sz="2800" dirty="0"/>
              <a:t>шофёр ответил,</a:t>
            </a:r>
          </a:p>
          <a:p>
            <a:r>
              <a:rPr lang="ru-RU" sz="2800" dirty="0" smtClean="0"/>
              <a:t>- </a:t>
            </a:r>
            <a:r>
              <a:rPr lang="ru-RU" sz="2800" dirty="0"/>
              <a:t>Дав машине полный газ.</a:t>
            </a:r>
          </a:p>
        </p:txBody>
      </p:sp>
      <p:pic>
        <p:nvPicPr>
          <p:cNvPr id="22530" name="Picture 2" descr="https://avatars.mds.yandex.net/get-marketpic/165151/market_FM0SqPteaD96kyi7yg2XeA/ori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3933056"/>
            <a:ext cx="3816424" cy="22322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574227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764704"/>
            <a:ext cx="368373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/>
              <a:t>- Какую опасность представляют спички?</a:t>
            </a:r>
          </a:p>
        </p:txBody>
      </p:sp>
      <p:pic>
        <p:nvPicPr>
          <p:cNvPr id="5122" name="Picture 2" descr="http://56galryabo.rusedu.net/gallery/3976/det1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735" t="13238"/>
          <a:stretch/>
        </p:blipFill>
        <p:spPr bwMode="auto">
          <a:xfrm>
            <a:off x="3779912" y="332656"/>
            <a:ext cx="4932040" cy="6250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685696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skachatkartinki.ru/img/picture/Sep/17/f07b77a842deac860d806aa23d8c6dbb/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2500" b="93167" l="813" r="90000">
                        <a14:foregroundMark x1="34313" y1="2500" x2="34313" y2="2500"/>
                        <a14:foregroundMark x1="2563" y1="46917" x2="2563" y2="46917"/>
                        <a14:foregroundMark x1="813" y1="77333" x2="813" y2="77333"/>
                        <a14:foregroundMark x1="5438" y1="93167" x2="5438" y2="93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60648"/>
            <a:ext cx="7596336" cy="5697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436096" y="404664"/>
            <a:ext cx="3168352" cy="193899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Проверь себя</a:t>
            </a:r>
            <a:endParaRPr lang="ru-RU" sz="60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Picture 2" descr="http://a.abcnews.com/images/Business/gty_house_fire_ll_120522_wmai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39952" y="3645024"/>
            <a:ext cx="4511824" cy="2537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03403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99592" y="692696"/>
            <a:ext cx="6872808" cy="4946104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Что будешь делать, если…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pPr algn="l"/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з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агорелась штора?</a:t>
            </a:r>
          </a:p>
          <a:p>
            <a:pPr algn="l"/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в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оспламенился телевизор ?</a:t>
            </a:r>
          </a:p>
          <a:p>
            <a:pPr algn="l"/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н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а кухне возник пожар?</a:t>
            </a:r>
          </a:p>
          <a:p>
            <a:pPr algn="l"/>
            <a:r>
              <a:rPr lang="ru-RU" dirty="0">
                <a:solidFill>
                  <a:srgbClr val="002060"/>
                </a:solidFill>
                <a:latin typeface="Arial Black" pitchFamily="34" charset="0"/>
              </a:rPr>
              <a:t>к</a:t>
            </a:r>
            <a:r>
              <a:rPr lang="ru-RU" dirty="0" smtClean="0">
                <a:solidFill>
                  <a:srgbClr val="002060"/>
                </a:solidFill>
                <a:latin typeface="Arial Black" pitchFamily="34" charset="0"/>
              </a:rPr>
              <a:t>вартира в дыму?</a:t>
            </a:r>
            <a:endParaRPr lang="ru-RU" dirty="0">
              <a:solidFill>
                <a:srgbClr val="00206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7208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1052736"/>
            <a:ext cx="6368752" cy="4586064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СПАСИБО!</a:t>
            </a:r>
            <a:endParaRPr lang="ru-RU" sz="48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4800" b="1" i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endParaRPr lang="ru-RU" sz="4800" b="1" i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r>
              <a:rPr lang="ru-RU" sz="48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Молодцы!!!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0936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727280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- Ребята, вы знаете, когда красные машины с сиренами и огнями мчатся по нашим улицам?</a:t>
            </a:r>
          </a:p>
          <a:p>
            <a:r>
              <a:rPr lang="ru-RU" sz="2800" dirty="0"/>
              <a:t>- Что такое пожар?</a:t>
            </a:r>
          </a:p>
          <a:p>
            <a:r>
              <a:rPr lang="ru-RU" sz="2800" dirty="0"/>
              <a:t>- Почему может произойти пожар?</a:t>
            </a:r>
          </a:p>
          <a:p>
            <a:r>
              <a:rPr lang="ru-RU" sz="2800" dirty="0"/>
              <a:t>- Что же нужно знать, чтобы не случилось беды?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716016" y="2996952"/>
            <a:ext cx="424847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/>
              <a:t>- </a:t>
            </a:r>
            <a:r>
              <a:rPr lang="ru-RU" sz="2400" dirty="0"/>
              <a:t>Неконтролируемый, стихийно развивающийся процесс горения, сопровождающийся уничтожением материальных ценностей и создающий опасность для жизни людей, называется </a:t>
            </a:r>
            <a:r>
              <a:rPr lang="ru-RU" sz="2400" b="1" dirty="0"/>
              <a:t>пожаром.</a:t>
            </a:r>
            <a:r>
              <a:rPr lang="ru-RU" sz="2400" dirty="0"/>
              <a:t> </a:t>
            </a:r>
          </a:p>
          <a:p>
            <a:endParaRPr lang="ru-RU" dirty="0"/>
          </a:p>
        </p:txBody>
      </p:sp>
      <p:pic>
        <p:nvPicPr>
          <p:cNvPr id="21506" name="Picture 2" descr="https://i.ytimg.com/vi/nuXNPtsrKMY/maxresdefaul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5514" y="3721532"/>
            <a:ext cx="4448494" cy="250227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245057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3548" y="260648"/>
            <a:ext cx="8136904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srgbClr val="C00000"/>
                </a:solidFill>
              </a:rPr>
              <a:t>Правила поведения и действия при пожаре</a:t>
            </a:r>
            <a:r>
              <a:rPr lang="ru-RU" sz="6000" dirty="0">
                <a:solidFill>
                  <a:srgbClr val="C00000"/>
                </a:solidFill>
              </a:rPr>
              <a:t>:</a:t>
            </a:r>
          </a:p>
          <a:p>
            <a:r>
              <a:rPr lang="ru-RU" sz="2800" dirty="0" smtClean="0">
                <a:solidFill>
                  <a:srgbClr val="C00000"/>
                </a:solidFill>
              </a:rPr>
              <a:t>1. </a:t>
            </a:r>
            <a:r>
              <a:rPr lang="ru-RU" sz="2800" dirty="0" smtClean="0"/>
              <a:t>Стремитесь </a:t>
            </a:r>
            <a:r>
              <a:rPr lang="ru-RU" sz="2800" dirty="0"/>
              <a:t>сохранять </a:t>
            </a:r>
            <a:r>
              <a:rPr lang="ru-RU" sz="2800" dirty="0" smtClean="0"/>
              <a:t>самообладание, способность </a:t>
            </a:r>
            <a:r>
              <a:rPr lang="ru-RU" sz="2800" dirty="0"/>
              <a:t>быстро оценивать </a:t>
            </a:r>
            <a:endParaRPr lang="ru-RU" sz="2800" dirty="0" smtClean="0"/>
          </a:p>
          <a:p>
            <a:r>
              <a:rPr lang="ru-RU" sz="2800" dirty="0" smtClean="0"/>
              <a:t>обстановку </a:t>
            </a:r>
            <a:r>
              <a:rPr lang="ru-RU" sz="2800" dirty="0"/>
              <a:t>и принимать </a:t>
            </a:r>
            <a:endParaRPr lang="ru-RU" sz="2800" dirty="0" smtClean="0"/>
          </a:p>
          <a:p>
            <a:r>
              <a:rPr lang="ru-RU" sz="2800" dirty="0" smtClean="0"/>
              <a:t>правильные </a:t>
            </a:r>
            <a:r>
              <a:rPr lang="ru-RU" sz="2800" dirty="0"/>
              <a:t>решения. </a:t>
            </a:r>
            <a:endParaRPr lang="ru-RU" sz="2800" dirty="0" smtClean="0"/>
          </a:p>
          <a:p>
            <a:r>
              <a:rPr lang="ru-RU" sz="2800" dirty="0" smtClean="0"/>
              <a:t>Постарайтесь </a:t>
            </a:r>
            <a:r>
              <a:rPr lang="ru-RU" sz="2800" dirty="0"/>
              <a:t>подавить в себе растерянность и нервозность, не дайте </a:t>
            </a:r>
            <a:endParaRPr lang="ru-RU" sz="2800" dirty="0" smtClean="0"/>
          </a:p>
          <a:p>
            <a:r>
              <a:rPr lang="ru-RU" sz="2800" dirty="0" smtClean="0"/>
              <a:t>впасть </a:t>
            </a:r>
            <a:r>
              <a:rPr lang="ru-RU" sz="2800" dirty="0"/>
              <a:t>в панику окружающим</a:t>
            </a:r>
            <a:r>
              <a:rPr lang="ru-RU" sz="2800" dirty="0" smtClean="0"/>
              <a:t>;</a:t>
            </a:r>
            <a:endParaRPr lang="ru-RU" sz="2800" dirty="0"/>
          </a:p>
        </p:txBody>
      </p:sp>
      <p:pic>
        <p:nvPicPr>
          <p:cNvPr id="1026" name="Picture 2" descr="http://www.annabellahagen.com/wp-content/uploads/2013/01/7b18f6_6df0f784696c32468cfbabb4e630068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92080" y="3501008"/>
            <a:ext cx="3515544" cy="2891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29441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548680"/>
            <a:ext cx="6656784" cy="5090120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C00000"/>
                </a:solidFill>
              </a:rPr>
              <a:t>2. </a:t>
            </a:r>
            <a:r>
              <a:rPr lang="ru-RU" dirty="0">
                <a:solidFill>
                  <a:schemeClr val="tx1"/>
                </a:solidFill>
              </a:rPr>
              <a:t>Тушите пожар подручными средствами (водой, плотной мокрой тканью);</a:t>
            </a:r>
          </a:p>
          <a:p>
            <a:pPr algn="l"/>
            <a:endParaRPr lang="ru-RU" dirty="0"/>
          </a:p>
        </p:txBody>
      </p:sp>
      <p:pic>
        <p:nvPicPr>
          <p:cNvPr id="2050" name="Picture 2" descr="http://vdporm.ru/wp-content/uploads/2013/08/kids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145383"/>
            <a:ext cx="5537051" cy="412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7720213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620688"/>
            <a:ext cx="6800800" cy="5018112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C00000"/>
                </a:solidFill>
              </a:rPr>
              <a:t>3. </a:t>
            </a:r>
            <a:r>
              <a:rPr lang="ru-RU" dirty="0">
                <a:solidFill>
                  <a:schemeClr val="tx1"/>
                </a:solidFill>
              </a:rPr>
              <a:t>При опасности поражения электрическим током отключите электропитание;</a:t>
            </a:r>
          </a:p>
          <a:p>
            <a:pPr algn="l"/>
            <a:endParaRPr lang="ru-RU" dirty="0"/>
          </a:p>
        </p:txBody>
      </p:sp>
      <p:pic>
        <p:nvPicPr>
          <p:cNvPr id="3074" name="Picture 2" descr="http://fs.nashaucheba.ru/tw_files2/urls_3/1454/d-1453712/img10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496" t="22675" r="33613" b="25855"/>
          <a:stretch/>
        </p:blipFill>
        <p:spPr bwMode="auto">
          <a:xfrm>
            <a:off x="766456" y="2399646"/>
            <a:ext cx="3445504" cy="2941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39552" y="5517232"/>
            <a:ext cx="73178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Не заливай водой горящие электроприборы!!!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3076" name="Picture 4" descr="http://gigabaza.ru/images/76/151303/320146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399646"/>
            <a:ext cx="3816039" cy="2985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6653032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71600" y="692696"/>
            <a:ext cx="6800800" cy="4946104"/>
          </a:xfrm>
        </p:spPr>
        <p:txBody>
          <a:bodyPr/>
          <a:lstStyle/>
          <a:p>
            <a:pPr algn="l"/>
            <a:r>
              <a:rPr lang="ru-RU" dirty="0">
                <a:solidFill>
                  <a:srgbClr val="C00000"/>
                </a:solidFill>
              </a:rPr>
              <a:t>4. </a:t>
            </a:r>
            <a:r>
              <a:rPr lang="ru-RU" dirty="0">
                <a:solidFill>
                  <a:schemeClr val="tx1"/>
                </a:solidFill>
              </a:rPr>
              <a:t>Не открывайте окна и двери для уменьшения притока воздуха.</a:t>
            </a:r>
          </a:p>
          <a:p>
            <a:pPr algn="l"/>
            <a:endParaRPr lang="ru-RU" dirty="0"/>
          </a:p>
        </p:txBody>
      </p:sp>
      <p:pic>
        <p:nvPicPr>
          <p:cNvPr id="4098" name="Picture 2" descr="http://prezentacii.info/wp-content/uploads/2015/11/ZzhBXBXb4tWz0uHx/4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557" t="28196" r="22311" b="19848"/>
          <a:stretch/>
        </p:blipFill>
        <p:spPr bwMode="auto">
          <a:xfrm>
            <a:off x="1187624" y="1772816"/>
            <a:ext cx="6293179" cy="4292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88847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548680"/>
            <a:ext cx="84249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5. </a:t>
            </a:r>
            <a:r>
              <a:rPr lang="ru-RU" sz="2800" dirty="0" smtClean="0"/>
              <a:t>Если ликвидировать очаг горения своими силами не представляется возможным, - немедленно покиньте квартиру; вызовите пожарных по телефону 01.</a:t>
            </a:r>
          </a:p>
        </p:txBody>
      </p:sp>
      <p:pic>
        <p:nvPicPr>
          <p:cNvPr id="5122" name="Picture 2" descr="http://karpinsk.midural.ru/uploads/328251(1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9637" b="93242" l="4729" r="92503">
                        <a14:foregroundMark x1="10842" y1="47685" x2="10842" y2="47685"/>
                        <a14:foregroundMark x1="5652" y1="90363" x2="5652" y2="90363"/>
                        <a14:foregroundMark x1="4844" y1="93242" x2="4844" y2="93242"/>
                        <a14:foregroundMark x1="92503" y1="87484" x2="92503" y2="87484"/>
                        <a14:foregroundMark x1="25490" y1="84981" x2="25490" y2="84981"/>
                        <a14:foregroundMark x1="25144" y1="77472" x2="25144" y2="77472"/>
                        <a14:foregroundMark x1="23645" y1="72591" x2="23645" y2="72591"/>
                        <a14:foregroundMark x1="18570" y1="68961" x2="18570" y2="68961"/>
                        <a14:foregroundMark x1="23299" y1="62829" x2="23299" y2="62829"/>
                        <a14:foregroundMark x1="32065" y1="69712" x2="32065" y2="69712"/>
                        <a14:foregroundMark x1="56171" y1="30538" x2="56171" y2="305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95698" y="1456621"/>
            <a:ext cx="5860225" cy="540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977605" y="3429000"/>
            <a:ext cx="143180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600" dirty="0" smtClean="0">
                <a:solidFill>
                  <a:srgbClr val="FF0000"/>
                </a:solidFill>
              </a:rPr>
              <a:t>01</a:t>
            </a:r>
            <a:endParaRPr lang="ru-RU" sz="9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3058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lib5.podelise.ru/tw_files2/urls_1058/4/d-3908/img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476672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768677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</TotalTime>
  <Words>475</Words>
  <Application>Microsoft Office PowerPoint</Application>
  <PresentationFormat>Экран (4:3)</PresentationFormat>
  <Paragraphs>68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Тема Office</vt:lpstr>
      <vt:lpstr>Знакомство детей с правилами поведения при пожаре.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игра "Найди средства тушения".</vt:lpstr>
      <vt:lpstr>Слайд 15</vt:lpstr>
      <vt:lpstr>- Что нужно делать при ожоге? </vt:lpstr>
      <vt:lpstr>- А теперь вам предстоит отгадать загадки об огне и о предметах, которые с ним связаны. </vt:lpstr>
      <vt:lpstr>Слайд 18</vt:lpstr>
      <vt:lpstr>Слайд 19</vt:lpstr>
      <vt:lpstr>Слайд 20</vt:lpstr>
      <vt:lpstr>Слайд 21</vt:lpstr>
      <vt:lpstr>Слайд 22</vt:lpstr>
      <vt:lpstr>Слайд 23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знакомство детей с правилами поведения при пожаре.</dc:title>
  <dc:creator>Irina</dc:creator>
  <cp:lastModifiedBy>Пользователь Windows</cp:lastModifiedBy>
  <cp:revision>16</cp:revision>
  <dcterms:created xsi:type="dcterms:W3CDTF">2016-01-19T16:10:00Z</dcterms:created>
  <dcterms:modified xsi:type="dcterms:W3CDTF">2018-12-18T16:05:29Z</dcterms:modified>
</cp:coreProperties>
</file>